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8" r:id="rId9"/>
    <p:sldId id="270" r:id="rId10"/>
    <p:sldId id="265" r:id="rId11"/>
    <p:sldId id="266" r:id="rId12"/>
    <p:sldId id="267" r:id="rId13"/>
    <p:sldId id="269" r:id="rId14"/>
    <p:sldId id="272" r:id="rId15"/>
    <p:sldId id="273" r:id="rId16"/>
    <p:sldId id="275" r:id="rId17"/>
    <p:sldId id="274" r:id="rId18"/>
    <p:sldId id="276" r:id="rId19"/>
    <p:sldId id="277" r:id="rId20"/>
    <p:sldId id="280" r:id="rId21"/>
    <p:sldId id="281" r:id="rId22"/>
    <p:sldId id="282" r:id="rId23"/>
    <p:sldId id="283" r:id="rId24"/>
    <p:sldId id="279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5" r:id="rId33"/>
    <p:sldId id="291" r:id="rId34"/>
    <p:sldId id="292" r:id="rId35"/>
    <p:sldId id="293" r:id="rId36"/>
    <p:sldId id="294" r:id="rId37"/>
    <p:sldId id="271" r:id="rId38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495300">
              <a:defRPr sz="1300"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95300">
              <a:defRPr sz="1300">
                <a:latin typeface="Calibri" pitchFamily="34" charset="0"/>
              </a:defRPr>
            </a:lvl1pPr>
          </a:lstStyle>
          <a:p>
            <a:fld id="{0D83CBBE-E70E-4D27-A3E8-17571E1D47C8}" type="datetimeFigureOut">
              <a:rPr lang="de-DE"/>
              <a:pPr/>
              <a:t>23.11.2016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495300">
              <a:defRPr sz="1300"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95300">
              <a:defRPr sz="1300">
                <a:latin typeface="Calibri" pitchFamily="34" charset="0"/>
              </a:defRPr>
            </a:lvl1pPr>
          </a:lstStyle>
          <a:p>
            <a:fld id="{6AA4E04A-EE71-472E-AC06-0E8C68FD6223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4A2CF-E245-414B-8FF2-D17D34171D75}" type="slidenum">
              <a:rPr lang="de-DE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E3741D-04B7-4C09-9C46-A7C7A04423A5}" type="slidenum">
              <a:rPr lang="de-DE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10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99032" tIns="99032" rIns="99032" bIns="99032" anchor="ctr"/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49154" name="Shape 107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3DA20-9988-4A03-AED5-E3B89538A505}" type="datetimeFigureOut">
              <a:rPr lang="de-DE"/>
              <a:pPr>
                <a:defRPr/>
              </a:pPr>
              <a:t>23.11.2016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EE7A-3848-409B-AA68-EE7C0D7FD4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F1ACB-6E52-43C1-9EAE-2B92C019EAFE}" type="datetimeFigureOut">
              <a:rPr lang="de-DE"/>
              <a:pPr>
                <a:defRPr/>
              </a:pPr>
              <a:t>23.11.2016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60F4-F82C-4937-A10F-99113AF5BF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76411-401A-4473-B5A2-7307026B3F28}" type="datetimeFigureOut">
              <a:rPr lang="de-DE"/>
              <a:pPr>
                <a:defRPr/>
              </a:pPr>
              <a:t>23.11.2016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0721-E7ED-4488-946B-9FD58D5D7F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1F10-7F9F-4AF0-B421-0D5C3D769EBC}" type="datetimeFigureOut">
              <a:rPr lang="de-DE"/>
              <a:pPr>
                <a:defRPr/>
              </a:pPr>
              <a:t>23.11.2016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1D939-8159-4402-8ECD-A635E1193A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593F9-BD29-4AFB-A58F-D5123B47AAF4}" type="datetimeFigureOut">
              <a:rPr lang="de-DE"/>
              <a:pPr>
                <a:defRPr/>
              </a:pPr>
              <a:t>23.11.2016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630C-7AD3-4E42-A7CA-4D33C0B2A6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FA32B-1DF6-4E2A-BAAA-63193F04EF7C}" type="datetimeFigureOut">
              <a:rPr lang="de-DE"/>
              <a:pPr>
                <a:defRPr/>
              </a:pPr>
              <a:t>23.11.2016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74A0C-77CA-4F85-8B9E-ECE7EB2A6A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E3DF6-8774-4D9F-B815-BB930E6F603F}" type="datetimeFigureOut">
              <a:rPr lang="de-DE"/>
              <a:pPr>
                <a:defRPr/>
              </a:pPr>
              <a:t>23.11.2016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D17DA-A7B6-414C-9433-BD5DA6948A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4E0DF-EC32-41BF-A5EA-3DB2794E4EE6}" type="datetimeFigureOut">
              <a:rPr lang="de-DE"/>
              <a:pPr>
                <a:defRPr/>
              </a:pPr>
              <a:t>23.11.2016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3F1B7-8B46-4945-AFFA-B483A31B53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DEC5B-6206-4507-939C-DC77A00A76DD}" type="datetimeFigureOut">
              <a:rPr lang="de-DE"/>
              <a:pPr>
                <a:defRPr/>
              </a:pPr>
              <a:t>23.11.2016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76BF1-56D7-49CD-B84D-462A0052F5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822D1-D0BA-43A8-9EFA-889CC61330FC}" type="datetimeFigureOut">
              <a:rPr lang="de-DE"/>
              <a:pPr>
                <a:defRPr/>
              </a:pPr>
              <a:t>23.11.2016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FDB7-2F0A-4F0D-B21B-FF8F34197F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BB54E-C868-4FB6-9D85-04FFD78E5751}" type="datetimeFigureOut">
              <a:rPr lang="de-DE"/>
              <a:pPr>
                <a:defRPr/>
              </a:pPr>
              <a:t>23.11.2016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31AD3-C30C-4409-96ED-4EB76B41F3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84ACD2-5478-4C0A-9C6B-E13FE1BA320D}" type="datetimeFigureOut">
              <a:rPr lang="de-DE"/>
              <a:pPr>
                <a:defRPr/>
              </a:pPr>
              <a:t>23.11.2016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F0AD0C-0076-4A44-A31C-00B1BB533A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push dir="u"/>
  </p:transition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Shape 20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u="sng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</a:rPr>
              <a:t>UNITED SPACE SCHOOL </a:t>
            </a:r>
            <a:br>
              <a:rPr lang="de-DE" u="sng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</a:rPr>
            </a:br>
            <a:r>
              <a:rPr lang="de-DE" u="sng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</a:rPr>
              <a:t>2015</a:t>
            </a:r>
          </a:p>
        </p:txBody>
      </p:sp>
      <p:sp>
        <p:nvSpPr>
          <p:cNvPr id="14339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Moritz Bartkowiak</a:t>
            </a:r>
          </a:p>
        </p:txBody>
      </p:sp>
      <p:pic>
        <p:nvPicPr>
          <p:cNvPr id="14340" name="Shape 9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350" y="2130425"/>
            <a:ext cx="73025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Shape 9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2136775"/>
            <a:ext cx="6762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rgbClr val="FFFFFF"/>
                </a:solidFill>
              </a:rPr>
              <a:t>2.Tag</a:t>
            </a:r>
          </a:p>
        </p:txBody>
      </p:sp>
      <p:pic>
        <p:nvPicPr>
          <p:cNvPr id="25603" name="Inhaltsplatzhalter 4" descr="IMG_0039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25604" name="Inhaltsplatzhalter 5" descr="IMG_0040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Shape 20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7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2814638" y="274638"/>
            <a:ext cx="3509962" cy="6237287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rgbClr val="FFFFFF"/>
                </a:solidFill>
              </a:rPr>
              <a:t>3. Tag </a:t>
            </a:r>
          </a:p>
        </p:txBody>
      </p:sp>
      <p:pic>
        <p:nvPicPr>
          <p:cNvPr id="27651" name="Inhaltsplatzhalter 4" descr="IMG_0061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27652" name="Inhaltsplatzhalter 5" descr="IMG_0069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rgbClr val="FFFFFF"/>
                </a:solidFill>
              </a:rPr>
              <a:t>Exkursion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de-DE" dirty="0" smtClean="0">
                <a:solidFill>
                  <a:srgbClr val="FFFFFF"/>
                </a:solidFill>
              </a:rPr>
              <a:t>Warum reduziert sich die Sehkraft  von Männern in der Schwerelosigkeit?</a:t>
            </a: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28676" name="Inhaltsplatzhalter 7" descr="IMG_008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de-DE" dirty="0" smtClean="0">
                <a:solidFill>
                  <a:srgbClr val="FFFFFF"/>
                </a:solidFill>
              </a:rPr>
              <a:t>George Abbey ehemaliger Leiter des </a:t>
            </a:r>
            <a:r>
              <a:rPr lang="de-DE" dirty="0">
                <a:solidFill>
                  <a:srgbClr val="FFFFFF"/>
                </a:solidFill>
              </a:rPr>
              <a:t>Johnson Space Center</a:t>
            </a:r>
          </a:p>
        </p:txBody>
      </p:sp>
      <p:pic>
        <p:nvPicPr>
          <p:cNvPr id="28678" name="Inhaltsplatzhalter 6" descr="IMG_0090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rgbClr val="FFFFFF"/>
                </a:solidFill>
              </a:rPr>
              <a:t>4.Tag</a:t>
            </a:r>
          </a:p>
        </p:txBody>
      </p:sp>
      <p:pic>
        <p:nvPicPr>
          <p:cNvPr id="29699" name="Inhaltsplatzhalter 4" descr="IMG_0113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29700" name="Inhaltsplatzhalter 5" descr="IMG_0115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30723" name="Inhaltsplatzhalter 3" descr="IMG_018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rgbClr val="FFFFFF"/>
                </a:solidFill>
              </a:rPr>
              <a:t>USS 2015 vs. Old Stars </a:t>
            </a:r>
          </a:p>
        </p:txBody>
      </p:sp>
      <p:pic>
        <p:nvPicPr>
          <p:cNvPr id="31747" name="Inhaltsplatzhalter 4" descr="IMG_0169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31748" name="Inhaltsplatzhalter 5" descr="IMG_0167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rgbClr val="FFFFFF"/>
                </a:solidFill>
              </a:rPr>
              <a:t>5.Tag</a:t>
            </a:r>
          </a:p>
        </p:txBody>
      </p:sp>
      <p:pic>
        <p:nvPicPr>
          <p:cNvPr id="32771" name="Inhaltsplatzhalter 6" descr="IMG_0106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32772" name="Inhaltsplatzhalter 9" descr="IMG_0105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rgbClr val="FFFFFF"/>
                </a:solidFill>
              </a:rPr>
              <a:t>Ernährung im All </a:t>
            </a:r>
          </a:p>
        </p:txBody>
      </p:sp>
      <p:sp>
        <p:nvSpPr>
          <p:cNvPr id="33795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smtClean="0">
                <a:solidFill>
                  <a:srgbClr val="FFFFFF"/>
                </a:solidFill>
              </a:rPr>
              <a:t>Essen</a:t>
            </a:r>
          </a:p>
        </p:txBody>
      </p:sp>
      <p:pic>
        <p:nvPicPr>
          <p:cNvPr id="33796" name="Inhaltsplatzhalter 6" descr="IMG_019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33797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e-DE" smtClean="0">
                <a:solidFill>
                  <a:srgbClr val="FFFFFF"/>
                </a:solidFill>
              </a:rPr>
              <a:t>Trinken </a:t>
            </a:r>
          </a:p>
        </p:txBody>
      </p:sp>
      <p:pic>
        <p:nvPicPr>
          <p:cNvPr id="33798" name="Inhaltsplatzhalter 7" descr="IMG_0189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34819" name="Inhaltsplatzhalter 3" descr="IMG_019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Shape 20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</a:rPr>
              <a:t>Gliederung</a:t>
            </a:r>
            <a:r>
              <a:rPr lang="de-DE" u="sng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</a:rPr>
              <a:t>FISE</a:t>
            </a:r>
          </a:p>
          <a:p>
            <a:r>
              <a:rPr lang="de-DE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</a:rPr>
              <a:t>Wettbewerb </a:t>
            </a:r>
          </a:p>
          <a:p>
            <a:r>
              <a:rPr lang="de-DE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</a:rPr>
              <a:t>Workshop</a:t>
            </a:r>
          </a:p>
          <a:p>
            <a:r>
              <a:rPr lang="de-DE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</a:rPr>
              <a:t>Schlusswort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6.Tag </a:t>
            </a:r>
          </a:p>
        </p:txBody>
      </p:sp>
      <p:pic>
        <p:nvPicPr>
          <p:cNvPr id="35843" name="Inhaltsplatzhalter 5" descr="IMG_012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36867" name="Inhaltsplatzhalter 5" descr="IMG_0120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168400"/>
            <a:ext cx="4038600" cy="4525963"/>
          </a:xfrm>
        </p:spPr>
      </p:pic>
      <p:pic>
        <p:nvPicPr>
          <p:cNvPr id="36868" name="Inhaltsplatzhalter 6" descr="IMG_0124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168400"/>
            <a:ext cx="4038600" cy="4525963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37891" name="Inhaltsplatzhalter 4" descr="IMG_0128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168400"/>
            <a:ext cx="4038600" cy="4525963"/>
          </a:xfrm>
        </p:spPr>
      </p:pic>
      <p:pic>
        <p:nvPicPr>
          <p:cNvPr id="37892" name="Inhaltsplatzhalter 5" descr="IMG_0127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168400"/>
            <a:ext cx="4038600" cy="4525963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38915" name="Textplatzhalter 2"/>
          <p:cNvSpPr>
            <a:spLocks noGrp="1"/>
          </p:cNvSpPr>
          <p:nvPr>
            <p:ph type="body" idx="1"/>
          </p:nvPr>
        </p:nvSpPr>
        <p:spPr>
          <a:xfrm>
            <a:off x="457200" y="898525"/>
            <a:ext cx="4040188" cy="639763"/>
          </a:xfrm>
        </p:spPr>
        <p:txBody>
          <a:bodyPr/>
          <a:lstStyle/>
          <a:p>
            <a:pPr algn="ctr"/>
            <a:r>
              <a:rPr lang="de-DE" smtClean="0">
                <a:solidFill>
                  <a:srgbClr val="FFFFFF"/>
                </a:solidFill>
              </a:rPr>
              <a:t>Mission Control</a:t>
            </a:r>
          </a:p>
        </p:txBody>
      </p:sp>
      <p:pic>
        <p:nvPicPr>
          <p:cNvPr id="38916" name="Inhaltsplatzhalter 6" descr="IMG_013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538288"/>
            <a:ext cx="4040188" cy="4025900"/>
          </a:xfrm>
        </p:spPr>
      </p:pic>
      <p:sp>
        <p:nvSpPr>
          <p:cNvPr id="3891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898525"/>
            <a:ext cx="4041775" cy="639763"/>
          </a:xfrm>
        </p:spPr>
        <p:txBody>
          <a:bodyPr/>
          <a:lstStyle/>
          <a:p>
            <a:pPr algn="ctr"/>
            <a:r>
              <a:rPr lang="de-DE" smtClean="0">
                <a:solidFill>
                  <a:srgbClr val="FFFFFF"/>
                </a:solidFill>
              </a:rPr>
              <a:t>Space Station </a:t>
            </a:r>
          </a:p>
        </p:txBody>
      </p:sp>
      <p:pic>
        <p:nvPicPr>
          <p:cNvPr id="38918" name="Inhaltsplatzhalter 7" descr="IMG_0132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645025" y="1538288"/>
            <a:ext cx="4041775" cy="402590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rgbClr val="FFFFFF"/>
                </a:solidFill>
              </a:rPr>
              <a:t>7. Tag </a:t>
            </a:r>
          </a:p>
        </p:txBody>
      </p:sp>
      <p:sp>
        <p:nvSpPr>
          <p:cNvPr id="39939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smtClean="0">
                <a:solidFill>
                  <a:srgbClr val="FFFFFF"/>
                </a:solidFill>
              </a:rPr>
              <a:t>Kultur Austausch </a:t>
            </a:r>
          </a:p>
        </p:txBody>
      </p:sp>
      <p:pic>
        <p:nvPicPr>
          <p:cNvPr id="39940" name="Inhaltsplatzhalter 7" descr="IMG_0894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39941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e-DE" smtClean="0">
                <a:solidFill>
                  <a:srgbClr val="FFFFFF"/>
                </a:solidFill>
              </a:rPr>
              <a:t>Texanischer Tanz </a:t>
            </a:r>
          </a:p>
        </p:txBody>
      </p:sp>
      <p:pic>
        <p:nvPicPr>
          <p:cNvPr id="39942" name="Inhaltsplatzhalter 6" descr="IMG_0479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rgbClr val="FFFFFF"/>
                </a:solidFill>
              </a:rPr>
              <a:t>8. Tag </a:t>
            </a:r>
          </a:p>
        </p:txBody>
      </p:sp>
      <p:pic>
        <p:nvPicPr>
          <p:cNvPr id="40963" name="Inhaltsplatzhalter 3" descr="IMG_033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Johnson Space Center</a:t>
            </a:r>
            <a:endParaRPr lang="de-DE" smtClean="0"/>
          </a:p>
        </p:txBody>
      </p:sp>
      <p:sp>
        <p:nvSpPr>
          <p:cNvPr id="41987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smtClean="0">
                <a:solidFill>
                  <a:schemeClr val="bg1"/>
                </a:solidFill>
              </a:rPr>
              <a:t>Building 9</a:t>
            </a:r>
          </a:p>
        </p:txBody>
      </p:sp>
      <p:pic>
        <p:nvPicPr>
          <p:cNvPr id="41988" name="Inhaltsplatzhalter 7" descr="IMG_020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1989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e-DE" smtClean="0">
                <a:solidFill>
                  <a:srgbClr val="FFFFFF"/>
                </a:solidFill>
              </a:rPr>
              <a:t>Building 9 </a:t>
            </a:r>
          </a:p>
        </p:txBody>
      </p:sp>
      <p:pic>
        <p:nvPicPr>
          <p:cNvPr id="41990" name="Inhaltsplatzhalter 6" descr="IMG_0217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platzhalter 2"/>
          <p:cNvSpPr>
            <a:spLocks noGrp="1"/>
          </p:cNvSpPr>
          <p:nvPr>
            <p:ph type="body" idx="1"/>
          </p:nvPr>
        </p:nvSpPr>
        <p:spPr>
          <a:xfrm>
            <a:off x="457200" y="895350"/>
            <a:ext cx="4040188" cy="639763"/>
          </a:xfrm>
        </p:spPr>
        <p:txBody>
          <a:bodyPr/>
          <a:lstStyle/>
          <a:p>
            <a:pPr algn="ctr"/>
            <a:r>
              <a:rPr lang="de-DE" smtClean="0">
                <a:solidFill>
                  <a:srgbClr val="FFFFFF"/>
                </a:solidFill>
              </a:rPr>
              <a:t> Mission Control </a:t>
            </a:r>
          </a:p>
        </p:txBody>
      </p:sp>
      <p:sp>
        <p:nvSpPr>
          <p:cNvPr id="43011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895350"/>
            <a:ext cx="4041775" cy="639763"/>
          </a:xfrm>
        </p:spPr>
        <p:txBody>
          <a:bodyPr/>
          <a:lstStyle/>
          <a:p>
            <a:pPr algn="ctr"/>
            <a:r>
              <a:rPr lang="de-DE" smtClean="0">
                <a:solidFill>
                  <a:srgbClr val="FFFFFF"/>
                </a:solidFill>
              </a:rPr>
              <a:t>Mission Control</a:t>
            </a:r>
          </a:p>
        </p:txBody>
      </p:sp>
      <p:pic>
        <p:nvPicPr>
          <p:cNvPr id="43012" name="Inhaltsplatzhalter 9" descr="IMG_023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1535113"/>
            <a:ext cx="4041775" cy="4591050"/>
          </a:xfrm>
        </p:spPr>
      </p:pic>
      <p:pic>
        <p:nvPicPr>
          <p:cNvPr id="43013" name="Inhaltsplatzhalter 8" descr="IMG_0223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1535113"/>
            <a:ext cx="4040188" cy="459105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Sonny Carter Training Facility</a:t>
            </a:r>
          </a:p>
        </p:txBody>
      </p:sp>
      <p:pic>
        <p:nvPicPr>
          <p:cNvPr id="44035" name="Inhaltsplatzhalter 4" descr="IMG_0289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44036" name="Inhaltsplatzhalter 5" descr="IMG_0306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rgbClr val="FFFFFF"/>
                </a:solidFill>
              </a:rPr>
              <a:t>9.-11. Tag </a:t>
            </a:r>
          </a:p>
        </p:txBody>
      </p:sp>
      <p:sp>
        <p:nvSpPr>
          <p:cNvPr id="45059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de-DE" smtClean="0"/>
          </a:p>
        </p:txBody>
      </p:sp>
      <p:pic>
        <p:nvPicPr>
          <p:cNvPr id="45060" name="Inhaltsplatzhalter 4" descr="IMG_009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2653" b="12653"/>
          <a:stretch>
            <a:fillRect/>
          </a:stretch>
        </p:blipFill>
        <p:spPr>
          <a:xfrm>
            <a:off x="2476500" y="1600200"/>
            <a:ext cx="4038600" cy="4525963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Shape 80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7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Shape 20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FISE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28625" indent="-323850" fontAlgn="auto">
              <a:spcAft>
                <a:spcPts val="0"/>
              </a:spcAft>
              <a:buSzPct val="45000"/>
              <a:buFont typeface="Wingdings" charset="0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de-DE" dirty="0">
                <a:solidFill>
                  <a:srgbClr val="FFFFFF"/>
                </a:solidFill>
                <a:latin typeface="Helvetica Neue"/>
                <a:cs typeface="Helvetica Neue"/>
              </a:rPr>
              <a:t>private Stiftung </a:t>
            </a:r>
            <a:endParaRPr lang="de-DE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428625" indent="-323850" fontAlgn="auto">
              <a:spcAft>
                <a:spcPts val="0"/>
              </a:spcAft>
              <a:buSzPct val="45000"/>
              <a:buFont typeface="Wingdings" charset="0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de-DE" dirty="0" smtClean="0">
                <a:solidFill>
                  <a:srgbClr val="FFFFFF"/>
                </a:solidFill>
                <a:latin typeface="Helvetica Neue"/>
                <a:cs typeface="Helvetica Neue"/>
              </a:rPr>
              <a:t>Ziel: Schüler einen Einblick in </a:t>
            </a:r>
            <a:r>
              <a:rPr lang="de-DE" dirty="0">
                <a:solidFill>
                  <a:srgbClr val="FFFFFF"/>
                </a:solidFill>
                <a:latin typeface="Helvetica Neue"/>
                <a:cs typeface="Helvetica Neue"/>
              </a:rPr>
              <a:t>die Luft- und </a:t>
            </a:r>
            <a:r>
              <a:rPr lang="de-DE" dirty="0" smtClean="0">
                <a:solidFill>
                  <a:srgbClr val="FFFFFF"/>
                </a:solidFill>
                <a:latin typeface="Helvetica Neue"/>
                <a:cs typeface="Helvetica Neue"/>
              </a:rPr>
              <a:t>Raumfahrtindustrie geben</a:t>
            </a:r>
          </a:p>
          <a:p>
            <a:pPr marL="428625" indent="-323850" fontAlgn="auto">
              <a:spcAft>
                <a:spcPts val="0"/>
              </a:spcAft>
              <a:buSzPct val="45000"/>
              <a:buFont typeface="Wingdings" charset="0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de-DE" dirty="0" smtClean="0">
                <a:solidFill>
                  <a:srgbClr val="FFFFFF"/>
                </a:solidFill>
                <a:latin typeface="Helvetica Neue"/>
                <a:cs typeface="Helvetica Neue"/>
              </a:rPr>
              <a:t>Vielfalt der </a:t>
            </a:r>
            <a:r>
              <a:rPr lang="de-DE" dirty="0">
                <a:solidFill>
                  <a:srgbClr val="FFFFFF"/>
                </a:solidFill>
                <a:latin typeface="Helvetica Neue"/>
                <a:cs typeface="Helvetica Neue"/>
              </a:rPr>
              <a:t>Luft- und Raumfahrt</a:t>
            </a:r>
          </a:p>
          <a:p>
            <a:pPr marL="428625" indent="-323850" fontAlgn="auto">
              <a:spcAft>
                <a:spcPts val="0"/>
              </a:spcAft>
              <a:buSzPct val="45000"/>
              <a:buFont typeface="Wingdings" charset="0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de-DE" dirty="0">
                <a:solidFill>
                  <a:srgbClr val="FFFFFF"/>
                </a:solidFill>
                <a:latin typeface="Helvetica Neue"/>
                <a:cs typeface="Helvetica Neue"/>
              </a:rPr>
              <a:t>i</a:t>
            </a:r>
            <a:r>
              <a:rPr lang="de-DE" dirty="0" smtClean="0">
                <a:solidFill>
                  <a:srgbClr val="FFFFFF"/>
                </a:solidFill>
                <a:latin typeface="Helvetica Neue"/>
                <a:cs typeface="Helvetica Neue"/>
              </a:rPr>
              <a:t>nternationale Zusammenarbeit</a:t>
            </a:r>
          </a:p>
          <a:p>
            <a:pPr marL="428625" indent="-323850" fontAlgn="auto">
              <a:spcAft>
                <a:spcPts val="0"/>
              </a:spcAft>
              <a:buSzPct val="45000"/>
              <a:buFont typeface="Wingdings" charset="0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de-DE" dirty="0">
                <a:solidFill>
                  <a:srgbClr val="FFFFFF"/>
                </a:solidFill>
                <a:latin typeface="Helvetica Neue"/>
                <a:cs typeface="Helvetica Neue"/>
              </a:rPr>
              <a:t>k</a:t>
            </a:r>
            <a:r>
              <a:rPr lang="de-DE" dirty="0" smtClean="0">
                <a:solidFill>
                  <a:srgbClr val="FFFFFF"/>
                </a:solidFill>
                <a:latin typeface="Helvetica Neue"/>
                <a:cs typeface="Helvetica Neue"/>
              </a:rPr>
              <a:t>ultureller Austausch </a:t>
            </a:r>
            <a:endParaRPr lang="de-DE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104775" indent="0" fontAlgn="auto">
              <a:spcAft>
                <a:spcPts val="0"/>
              </a:spcAft>
              <a:buSzPct val="45000"/>
              <a:buFont typeface="Arial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endParaRPr lang="de-DE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rgbClr val="FFFFFF"/>
                </a:solidFill>
              </a:rPr>
              <a:t>12. Tag </a:t>
            </a:r>
          </a:p>
        </p:txBody>
      </p:sp>
      <p:sp>
        <p:nvSpPr>
          <p:cNvPr id="4608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smtClean="0"/>
              <a:t> </a:t>
            </a:r>
            <a:r>
              <a:rPr lang="de-DE" smtClean="0">
                <a:solidFill>
                  <a:srgbClr val="FFFFFF"/>
                </a:solidFill>
              </a:rPr>
              <a:t>Arbeiten </a:t>
            </a:r>
          </a:p>
        </p:txBody>
      </p:sp>
      <p:pic>
        <p:nvPicPr>
          <p:cNvPr id="46084" name="Inhaltsplatzhalter 6" descr="IMG_009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7409" b="17409"/>
          <a:stretch>
            <a:fillRect/>
          </a:stretch>
        </p:blipFill>
        <p:spPr/>
      </p:pic>
      <p:sp>
        <p:nvSpPr>
          <p:cNvPr id="4608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e-DE" smtClean="0">
                <a:solidFill>
                  <a:srgbClr val="FFFFFF"/>
                </a:solidFill>
              </a:rPr>
              <a:t>Fußballspiel </a:t>
            </a:r>
          </a:p>
        </p:txBody>
      </p:sp>
      <p:pic>
        <p:nvPicPr>
          <p:cNvPr id="46086" name="Inhaltsplatzhalter 7" descr="IMG_0453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chemeClr val="bg1"/>
                </a:solidFill>
              </a:rPr>
              <a:t>13. Tag </a:t>
            </a:r>
          </a:p>
        </p:txBody>
      </p:sp>
      <p:sp>
        <p:nvSpPr>
          <p:cNvPr id="47107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smtClean="0">
                <a:solidFill>
                  <a:srgbClr val="FFFFFF"/>
                </a:solidFill>
              </a:rPr>
              <a:t>Präsentation </a:t>
            </a:r>
          </a:p>
        </p:txBody>
      </p:sp>
      <p:pic>
        <p:nvPicPr>
          <p:cNvPr id="47108" name="Inhaltsplatzhalter 6" descr="FullSizeRend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7109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e-DE" smtClean="0">
                <a:solidFill>
                  <a:srgbClr val="FFFFFF"/>
                </a:solidFill>
              </a:rPr>
              <a:t>Präsentation </a:t>
            </a:r>
          </a:p>
        </p:txBody>
      </p:sp>
      <p:pic>
        <p:nvPicPr>
          <p:cNvPr id="47110" name="Inhaltsplatzhalter 7" descr="FullSizeRender-1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Shape 10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Shape 103"/>
          <p:cNvSpPr/>
          <p:nvPr/>
        </p:nvSpPr>
        <p:spPr>
          <a:xfrm>
            <a:off x="255588" y="296863"/>
            <a:ext cx="5216525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s-ES" sz="4400" dirty="0">
                <a:solidFill>
                  <a:schemeClr val="lt1"/>
                </a:solidFill>
                <a:latin typeface="+mj-lt"/>
                <a:ea typeface="Helvetica Neue"/>
                <a:cs typeface="Helvetica Neue"/>
                <a:sym typeface="Helvetica Neue"/>
              </a:rPr>
              <a:t>MISSION </a:t>
            </a:r>
            <a:r>
              <a:rPr lang="es-ES" sz="4400" dirty="0">
                <a:solidFill>
                  <a:schemeClr val="lt1"/>
                </a:solidFill>
                <a:latin typeface="+mj-lt"/>
                <a:ea typeface="Helvetica Neue"/>
                <a:cs typeface="Helvetica Neue"/>
                <a:sym typeface="Helvetica Neue"/>
              </a:rPr>
              <a:t>PATCH</a:t>
            </a:r>
          </a:p>
        </p:txBody>
      </p:sp>
      <p:pic>
        <p:nvPicPr>
          <p:cNvPr id="104" name="Shape 10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933450"/>
            <a:ext cx="3511550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rgbClr val="FFFFFF"/>
                </a:solidFill>
              </a:rPr>
              <a:t>14. Tag </a:t>
            </a:r>
          </a:p>
        </p:txBody>
      </p:sp>
      <p:pic>
        <p:nvPicPr>
          <p:cNvPr id="50179" name="Inhaltsplatzhalter 3" descr="IMG_0459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5120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51204" name="Inhaltsplatzhalter 7" descr="IMG_053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535113"/>
            <a:ext cx="4040188" cy="3951287"/>
          </a:xfrm>
        </p:spPr>
      </p:pic>
      <p:sp>
        <p:nvSpPr>
          <p:cNvPr id="5120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51206" name="Inhaltsplatzhalter 9" descr="IMG_0523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645025" y="1535113"/>
            <a:ext cx="4041775" cy="3951287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rgbClr val="FFFFFF"/>
                </a:solidFill>
              </a:rPr>
              <a:t>15. Tag </a:t>
            </a:r>
          </a:p>
        </p:txBody>
      </p:sp>
      <p:pic>
        <p:nvPicPr>
          <p:cNvPr id="52227" name="Inhaltsplatzhalter 3" descr="IMG_049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rgbClr val="FFFFFF"/>
                </a:solidFill>
              </a:rPr>
              <a:t>Herzlichen Dank </a:t>
            </a:r>
          </a:p>
        </p:txBody>
      </p:sp>
      <p:sp>
        <p:nvSpPr>
          <p:cNvPr id="5325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de-DE" b="1" smtClean="0">
                <a:solidFill>
                  <a:srgbClr val="FFFFFF"/>
                </a:solidFill>
              </a:rPr>
              <a:t>Herrn Siesenop</a:t>
            </a:r>
          </a:p>
          <a:p>
            <a:pPr marL="0" indent="0" algn="ctr">
              <a:buFont typeface="Arial" charset="0"/>
              <a:buNone/>
            </a:pPr>
            <a:endParaRPr lang="de-DE" b="1" smtClean="0">
              <a:solidFill>
                <a:srgbClr val="FFFFFF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de-DE" b="1" smtClean="0">
                <a:solidFill>
                  <a:srgbClr val="FFFFFF"/>
                </a:solidFill>
              </a:rPr>
              <a:t>Herrn Gliemann</a:t>
            </a:r>
            <a:br>
              <a:rPr lang="de-DE" b="1" smtClean="0">
                <a:solidFill>
                  <a:srgbClr val="FFFFFF"/>
                </a:solidFill>
              </a:rPr>
            </a:br>
            <a:r>
              <a:rPr lang="de-DE" b="1" smtClean="0">
                <a:solidFill>
                  <a:srgbClr val="FFFFFF"/>
                </a:solidFill>
              </a:rPr>
              <a:t/>
            </a:r>
            <a:br>
              <a:rPr lang="de-DE" b="1" smtClean="0">
                <a:solidFill>
                  <a:srgbClr val="FFFFFF"/>
                </a:solidFill>
              </a:rPr>
            </a:br>
            <a:r>
              <a:rPr lang="de-DE" b="1" smtClean="0">
                <a:solidFill>
                  <a:srgbClr val="FFFFFF"/>
                </a:solidFill>
              </a:rPr>
              <a:t>Herrn Professor Dr. Siebold</a:t>
            </a:r>
            <a:br>
              <a:rPr lang="de-DE" b="1" smtClean="0">
                <a:solidFill>
                  <a:srgbClr val="FFFFFF"/>
                </a:solidFill>
              </a:rPr>
            </a:br>
            <a:r>
              <a:rPr lang="de-DE" b="1" smtClean="0">
                <a:solidFill>
                  <a:srgbClr val="FFFFFF"/>
                </a:solidFill>
              </a:rPr>
              <a:t/>
            </a:r>
            <a:br>
              <a:rPr lang="de-DE" b="1" smtClean="0">
                <a:solidFill>
                  <a:srgbClr val="FFFFFF"/>
                </a:solidFill>
              </a:rPr>
            </a:br>
            <a:r>
              <a:rPr lang="de-DE" b="1" smtClean="0">
                <a:solidFill>
                  <a:srgbClr val="FFFFFF"/>
                </a:solidFill>
              </a:rPr>
              <a:t>Herrn Bechtel, Herrn Hooß &amp; Herrn Matz, </a:t>
            </a:r>
            <a:br>
              <a:rPr lang="de-DE" b="1" smtClean="0">
                <a:solidFill>
                  <a:srgbClr val="FFFFFF"/>
                </a:solidFill>
              </a:rPr>
            </a:br>
            <a:r>
              <a:rPr lang="de-DE" b="1" smtClean="0">
                <a:solidFill>
                  <a:srgbClr val="FFFFFF"/>
                </a:solidFill>
              </a:rPr>
              <a:t>von der Stadtsparkasse Schwalmstadt</a:t>
            </a:r>
          </a:p>
          <a:p>
            <a:pPr marL="0" indent="0">
              <a:buFont typeface="Arial" charset="0"/>
              <a:buNone/>
            </a:pPr>
            <a:endParaRPr lang="de-DE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tángulo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613" y="317500"/>
            <a:ext cx="2840037" cy="987425"/>
          </a:xfrm>
          <a:prstGeom prst="rect">
            <a:avLst/>
          </a:prstGeom>
          <a:noFill/>
        </p:spPr>
      </p:pic>
      <p:pic>
        <p:nvPicPr>
          <p:cNvPr id="54275" name="Imagen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07253">
            <a:off x="909638" y="2535238"/>
            <a:ext cx="4283075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Imagen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89660">
            <a:off x="4171950" y="2197100"/>
            <a:ext cx="13589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Imagen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049362">
            <a:off x="161925" y="3349625"/>
            <a:ext cx="1360488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rgbClr val="FFFFFF"/>
                </a:solidFill>
                <a:latin typeface="Arial" charset="0"/>
                <a:cs typeface="Arial" charset="0"/>
              </a:rPr>
              <a:t>Wettbewerb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2800" dirty="0" smtClean="0">
                <a:solidFill>
                  <a:srgbClr val="FFFFFF"/>
                </a:solidFill>
                <a:latin typeface="Arial"/>
                <a:cs typeface="Arial"/>
              </a:rPr>
              <a:t>einen </a:t>
            </a:r>
            <a:r>
              <a:rPr lang="de-DE" sz="2800" dirty="0">
                <a:solidFill>
                  <a:srgbClr val="FFFFFF"/>
                </a:solidFill>
                <a:latin typeface="Arial"/>
                <a:cs typeface="Arial"/>
              </a:rPr>
              <a:t>Aufsatz zu einem Thema aus dem Bereich „Die </a:t>
            </a:r>
            <a:r>
              <a:rPr lang="de-DE" sz="2800" dirty="0" smtClean="0">
                <a:solidFill>
                  <a:srgbClr val="FFFFFF"/>
                </a:solidFill>
                <a:latin typeface="Arial"/>
                <a:cs typeface="Arial"/>
              </a:rPr>
              <a:t>Mars </a:t>
            </a:r>
            <a:r>
              <a:rPr lang="de-DE" sz="2800" dirty="0">
                <a:solidFill>
                  <a:srgbClr val="FFFFFF"/>
                </a:solidFill>
                <a:latin typeface="Arial"/>
                <a:cs typeface="Arial"/>
              </a:rPr>
              <a:t>Mission</a:t>
            </a:r>
            <a:r>
              <a:rPr lang="de-DE" sz="2800" dirty="0" smtClean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endParaRPr lang="de-DE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2800" dirty="0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lang="de-DE" sz="2800" dirty="0" smtClean="0">
                <a:solidFill>
                  <a:srgbClr val="FFFFFF"/>
                </a:solidFill>
                <a:latin typeface="Arial"/>
                <a:cs typeface="Arial"/>
              </a:rPr>
              <a:t>Länge </a:t>
            </a:r>
            <a:r>
              <a:rPr lang="de-DE" sz="2800" dirty="0">
                <a:solidFill>
                  <a:srgbClr val="FFFFFF"/>
                </a:solidFill>
                <a:latin typeface="Arial"/>
                <a:cs typeface="Arial"/>
              </a:rPr>
              <a:t>ist auf 5 DIN A 4 </a:t>
            </a:r>
            <a:r>
              <a:rPr lang="de-DE" sz="2800" dirty="0" smtClean="0">
                <a:solidFill>
                  <a:srgbClr val="FFFFFF"/>
                </a:solidFill>
                <a:latin typeface="Arial"/>
                <a:cs typeface="Arial"/>
              </a:rPr>
              <a:t>Seiten begrenzt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2800" dirty="0" smtClean="0">
                <a:solidFill>
                  <a:srgbClr val="FFFFFF"/>
                </a:solidFill>
                <a:latin typeface="Arial"/>
                <a:cs typeface="Arial"/>
              </a:rPr>
              <a:t>zusätzliche</a:t>
            </a:r>
            <a:r>
              <a:rPr lang="de-DE" sz="2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2800" dirty="0">
                <a:solidFill>
                  <a:srgbClr val="FFFFFF"/>
                </a:solidFill>
                <a:latin typeface="Arial"/>
                <a:cs typeface="Arial"/>
              </a:rPr>
              <a:t>Einleitung </a:t>
            </a:r>
            <a:r>
              <a:rPr lang="de-DE" sz="2800" dirty="0" smtClean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lang="de-DE" sz="2800" dirty="0">
                <a:solidFill>
                  <a:srgbClr val="FFFFFF"/>
                </a:solidFill>
                <a:latin typeface="Arial"/>
                <a:cs typeface="Arial"/>
              </a:rPr>
              <a:t>englischer Sprache </a:t>
            </a:r>
            <a:endParaRPr lang="de-DE" sz="2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2800" dirty="0" smtClean="0">
                <a:solidFill>
                  <a:srgbClr val="FFFFFF"/>
                </a:solidFill>
                <a:latin typeface="Arial"/>
                <a:cs typeface="Arial"/>
              </a:rPr>
              <a:t>Lebenslauf</a:t>
            </a:r>
            <a:r>
              <a:rPr lang="de-DE" sz="2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2800" dirty="0" smtClean="0">
                <a:solidFill>
                  <a:srgbClr val="FFFFFF"/>
                </a:solidFill>
                <a:latin typeface="Arial"/>
                <a:cs typeface="Arial"/>
              </a:rPr>
              <a:t>mit besonderen Interessen etc.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2800" dirty="0" smtClean="0">
                <a:solidFill>
                  <a:srgbClr val="FFFFFF"/>
                </a:solidFill>
                <a:latin typeface="Arial"/>
                <a:cs typeface="Arial"/>
              </a:rPr>
              <a:t>Sprachkenntnisse </a:t>
            </a:r>
            <a:r>
              <a:rPr lang="de-DE" sz="28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lang="de-DE" sz="2800" dirty="0" smtClean="0">
                <a:solidFill>
                  <a:srgbClr val="FFFFFF"/>
                </a:solidFill>
                <a:latin typeface="Arial"/>
                <a:cs typeface="Arial"/>
              </a:rPr>
              <a:t>Englisch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de-DE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de-DE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Arial"/>
                <a:cs typeface="Arial"/>
              </a:rPr>
              <a:t/>
            </a:r>
            <a:br>
              <a:rPr lang="de-DE" dirty="0">
                <a:latin typeface="Arial"/>
                <a:cs typeface="Arial"/>
              </a:rPr>
            </a:br>
            <a:r>
              <a:rPr lang="de-DE" u="sng" dirty="0">
                <a:solidFill>
                  <a:srgbClr val="FFFFFF"/>
                </a:solidFill>
                <a:latin typeface="Arial"/>
                <a:cs typeface="Arial"/>
              </a:rPr>
              <a:t>Workshop</a:t>
            </a:r>
            <a:r>
              <a:rPr lang="de-DE" u="sng" dirty="0">
                <a:latin typeface="Arial"/>
                <a:cs typeface="Arial"/>
              </a:rPr>
              <a:t/>
            </a:r>
            <a:br>
              <a:rPr lang="de-DE" u="sng" dirty="0">
                <a:latin typeface="Arial"/>
                <a:cs typeface="Arial"/>
              </a:rPr>
            </a:br>
            <a:endParaRPr lang="de-DE" u="sng" dirty="0"/>
          </a:p>
        </p:txBody>
      </p:sp>
      <p:pic>
        <p:nvPicPr>
          <p:cNvPr id="20483" name="Inhaltsplatzhalter 3" descr="GOPR044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rgbClr val="FFFFFF"/>
                </a:solidFill>
              </a:rPr>
              <a:t>Ankommen </a:t>
            </a:r>
          </a:p>
        </p:txBody>
      </p:sp>
      <p:pic>
        <p:nvPicPr>
          <p:cNvPr id="21507" name="Inhaltsplatzhalter 4" descr="IMG_0018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147888"/>
            <a:ext cx="4038600" cy="4265612"/>
          </a:xfrm>
        </p:spPr>
      </p:pic>
      <p:pic>
        <p:nvPicPr>
          <p:cNvPr id="21508" name="Inhaltsplatzhalter 5" descr="IMG_0023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147888"/>
            <a:ext cx="4038600" cy="4265612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rgbClr val="FFFFFF"/>
                </a:solidFill>
              </a:rPr>
              <a:t>1. Tag</a:t>
            </a:r>
          </a:p>
        </p:txBody>
      </p:sp>
      <p:pic>
        <p:nvPicPr>
          <p:cNvPr id="22531" name="Inhaltsplatzhalter 3" descr="IMG_005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rgbClr val="FFFFFF"/>
                </a:solidFill>
              </a:rPr>
              <a:t>Red Team 2015</a:t>
            </a:r>
          </a:p>
        </p:txBody>
      </p:sp>
      <p:pic>
        <p:nvPicPr>
          <p:cNvPr id="23555" name="Inhaltsplatzhalter 4" descr="IMG_0096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0596" r="-10596"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Shape 20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>
                <a:solidFill>
                  <a:schemeClr val="bg1"/>
                </a:solidFill>
              </a:rPr>
              <a:t>USS 2015</a:t>
            </a:r>
          </a:p>
        </p:txBody>
      </p:sp>
      <p:pic>
        <p:nvPicPr>
          <p:cNvPr id="24579" name="Inhaltsplatzhalter 3" descr="IMG_009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Macintosh PowerPoint</Application>
  <PresentationFormat>Bildschirmpräsentation (4:3)</PresentationFormat>
  <Paragraphs>64</Paragraphs>
  <Slides>37</Slides>
  <Notes>3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Entwurfsvorlage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Calibri</vt:lpstr>
      <vt:lpstr>Arial</vt:lpstr>
      <vt:lpstr>Helvetica Neue</vt:lpstr>
      <vt:lpstr>Wingdings</vt:lpstr>
      <vt:lpstr>Office-Design</vt:lpstr>
      <vt:lpstr>UNITED SPACE SCHOOL  2015</vt:lpstr>
      <vt:lpstr>Gliederung </vt:lpstr>
      <vt:lpstr>FISE</vt:lpstr>
      <vt:lpstr>Wettbewerb </vt:lpstr>
      <vt:lpstr> Workshop </vt:lpstr>
      <vt:lpstr>Ankommen </vt:lpstr>
      <vt:lpstr>1. Tag</vt:lpstr>
      <vt:lpstr>Red Team 2015</vt:lpstr>
      <vt:lpstr>USS 2015</vt:lpstr>
      <vt:lpstr>2.Tag</vt:lpstr>
      <vt:lpstr>Folie 11</vt:lpstr>
      <vt:lpstr>3. Tag </vt:lpstr>
      <vt:lpstr>Exkursion </vt:lpstr>
      <vt:lpstr>4.Tag</vt:lpstr>
      <vt:lpstr>Folie 15</vt:lpstr>
      <vt:lpstr>USS 2015 vs. Old Stars </vt:lpstr>
      <vt:lpstr>5.Tag</vt:lpstr>
      <vt:lpstr>Ernährung im All </vt:lpstr>
      <vt:lpstr>Folie 19</vt:lpstr>
      <vt:lpstr>6.Tag </vt:lpstr>
      <vt:lpstr>Folie 21</vt:lpstr>
      <vt:lpstr>Folie 22</vt:lpstr>
      <vt:lpstr>Folie 23</vt:lpstr>
      <vt:lpstr>7. Tag </vt:lpstr>
      <vt:lpstr>8. Tag </vt:lpstr>
      <vt:lpstr>Johnson Space Center</vt:lpstr>
      <vt:lpstr>Folie 27</vt:lpstr>
      <vt:lpstr>Sonny Carter Training Facility</vt:lpstr>
      <vt:lpstr>9.-11. Tag </vt:lpstr>
      <vt:lpstr>12. Tag </vt:lpstr>
      <vt:lpstr>13. Tag </vt:lpstr>
      <vt:lpstr>Folie 32</vt:lpstr>
      <vt:lpstr>14. Tag </vt:lpstr>
      <vt:lpstr>Folie 34</vt:lpstr>
      <vt:lpstr>15. Tag </vt:lpstr>
      <vt:lpstr>Herzlichen Dank </vt:lpstr>
      <vt:lpstr>Folie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SPACE SCHOOL  2013</dc:title>
  <dc:creator>Moritz Bartkowiak</dc:creator>
  <cp:lastModifiedBy>-</cp:lastModifiedBy>
  <cp:revision>34</cp:revision>
  <dcterms:created xsi:type="dcterms:W3CDTF">2015-09-13T17:06:02Z</dcterms:created>
  <dcterms:modified xsi:type="dcterms:W3CDTF">2016-11-23T13:23:51Z</dcterms:modified>
</cp:coreProperties>
</file>