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10287000" cx="18288000"/>
  <p:notesSz cx="6858000" cy="9144000"/>
  <p:embeddedFontLst>
    <p:embeddedFont>
      <p:font typeface="MuseoModerno Medium"/>
      <p:regular r:id="rId29"/>
      <p:bold r:id="rId30"/>
      <p:italic r:id="rId31"/>
      <p:boldItalic r:id="rId32"/>
    </p:embeddedFont>
    <p:embeddedFont>
      <p:font typeface="MuseoModerno"/>
      <p:regular r:id="rId33"/>
      <p:bold r:id="rId34"/>
      <p:italic r:id="rId35"/>
      <p:boldItalic r:id="rId36"/>
    </p:embeddedFont>
    <p:embeddedFont>
      <p:font typeface="MuseoModerno SemiBold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useoModernoSemiBold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useoModernoMedium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useoModernoMedium-italic.fntdata"/><Relationship Id="rId30" Type="http://schemas.openxmlformats.org/officeDocument/2006/relationships/font" Target="fonts/MuseoModernoMedium-bold.fntdata"/><Relationship Id="rId11" Type="http://schemas.openxmlformats.org/officeDocument/2006/relationships/slide" Target="slides/slide6.xml"/><Relationship Id="rId33" Type="http://schemas.openxmlformats.org/officeDocument/2006/relationships/font" Target="fonts/MuseoModerno-regular.fntdata"/><Relationship Id="rId10" Type="http://schemas.openxmlformats.org/officeDocument/2006/relationships/slide" Target="slides/slide5.xml"/><Relationship Id="rId32" Type="http://schemas.openxmlformats.org/officeDocument/2006/relationships/font" Target="fonts/MuseoModernoMedium-boldItalic.fntdata"/><Relationship Id="rId13" Type="http://schemas.openxmlformats.org/officeDocument/2006/relationships/slide" Target="slides/slide8.xml"/><Relationship Id="rId35" Type="http://schemas.openxmlformats.org/officeDocument/2006/relationships/font" Target="fonts/MuseoModerno-italic.fntdata"/><Relationship Id="rId12" Type="http://schemas.openxmlformats.org/officeDocument/2006/relationships/slide" Target="slides/slide7.xml"/><Relationship Id="rId34" Type="http://schemas.openxmlformats.org/officeDocument/2006/relationships/font" Target="fonts/MuseoModerno-bold.fntdata"/><Relationship Id="rId15" Type="http://schemas.openxmlformats.org/officeDocument/2006/relationships/slide" Target="slides/slide10.xml"/><Relationship Id="rId37" Type="http://schemas.openxmlformats.org/officeDocument/2006/relationships/font" Target="fonts/MuseoModernoSemiBold-regular.fntdata"/><Relationship Id="rId14" Type="http://schemas.openxmlformats.org/officeDocument/2006/relationships/slide" Target="slides/slide9.xml"/><Relationship Id="rId36" Type="http://schemas.openxmlformats.org/officeDocument/2006/relationships/font" Target="fonts/MuseoModerno-boldItalic.fntdata"/><Relationship Id="rId17" Type="http://schemas.openxmlformats.org/officeDocument/2006/relationships/slide" Target="slides/slide12.xml"/><Relationship Id="rId39" Type="http://schemas.openxmlformats.org/officeDocument/2006/relationships/font" Target="fonts/MuseoModernoSemiBold-italic.fntdata"/><Relationship Id="rId16" Type="http://schemas.openxmlformats.org/officeDocument/2006/relationships/slide" Target="slides/slide11.xml"/><Relationship Id="rId38" Type="http://schemas.openxmlformats.org/officeDocument/2006/relationships/font" Target="fonts/MuseoModernoSemiBold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20022e5404118b6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20022e5404118b6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20022e5404118b6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20022e5404118b6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20022e5404118b6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20022e5404118b6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445677ff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30445677ff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20022e5404118b6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20022e5404118b6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20022e5404118b6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20022e5404118b6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13.jpg"/><Relationship Id="rId5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26.jpg"/><Relationship Id="rId5" Type="http://schemas.openxmlformats.org/officeDocument/2006/relationships/image" Target="../media/image28.jpg"/><Relationship Id="rId6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Relationship Id="rId4" Type="http://schemas.openxmlformats.org/officeDocument/2006/relationships/image" Target="../media/image22.jpg"/><Relationship Id="rId5" Type="http://schemas.openxmlformats.org/officeDocument/2006/relationships/image" Target="../media/image32.jpg"/><Relationship Id="rId6" Type="http://schemas.openxmlformats.org/officeDocument/2006/relationships/image" Target="../media/image2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g"/><Relationship Id="rId4" Type="http://schemas.openxmlformats.org/officeDocument/2006/relationships/image" Target="../media/image40.jpg"/><Relationship Id="rId5" Type="http://schemas.openxmlformats.org/officeDocument/2006/relationships/image" Target="../media/image3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g"/><Relationship Id="rId4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jp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3" r="-54" t="0"/>
            </a:stretch>
          </a:blipFill>
          <a:ln>
            <a:noFill/>
          </a:ln>
        </p:spPr>
      </p:sp>
      <p:sp>
        <p:nvSpPr>
          <p:cNvPr id="85" name="Google Shape;85;p13"/>
          <p:cNvSpPr txBox="1"/>
          <p:nvPr/>
        </p:nvSpPr>
        <p:spPr>
          <a:xfrm>
            <a:off x="604586" y="2983174"/>
            <a:ext cx="7981471" cy="4868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43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Meine Erfahrungen an der:</a:t>
            </a:r>
            <a:endParaRPr/>
          </a:p>
        </p:txBody>
      </p:sp>
      <p:sp>
        <p:nvSpPr>
          <p:cNvPr id="86" name="Google Shape;86;p13"/>
          <p:cNvSpPr txBox="1"/>
          <p:nvPr/>
        </p:nvSpPr>
        <p:spPr>
          <a:xfrm>
            <a:off x="604586" y="3586307"/>
            <a:ext cx="99792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524" u="none" cap="none" strike="noStrike">
                <a:solidFill>
                  <a:srgbClr val="FFFFFF"/>
                </a:solidFill>
                <a:latin typeface="MuseoModerno SemiBold"/>
                <a:ea typeface="MuseoModerno SemiBold"/>
                <a:cs typeface="MuseoModerno SemiBold"/>
                <a:sym typeface="MuseoModerno SemiBold"/>
              </a:rPr>
              <a:t>United Space </a:t>
            </a:r>
            <a:r>
              <a:rPr lang="en-US" sz="6524">
                <a:solidFill>
                  <a:srgbClr val="FFFFFF"/>
                </a:solidFill>
                <a:latin typeface="MuseoModerno SemiBold"/>
                <a:ea typeface="MuseoModerno SemiBold"/>
                <a:cs typeface="MuseoModerno SemiBold"/>
                <a:sym typeface="MuseoModerno SemiBold"/>
              </a:rPr>
              <a:t>S</a:t>
            </a:r>
            <a:r>
              <a:rPr i="0" lang="en-US" sz="6524" u="none" cap="none" strike="noStrike">
                <a:solidFill>
                  <a:srgbClr val="FFFFFF"/>
                </a:solidFill>
                <a:latin typeface="MuseoModerno SemiBold"/>
                <a:ea typeface="MuseoModerno SemiBold"/>
                <a:cs typeface="MuseoModerno SemiBold"/>
                <a:sym typeface="MuseoModerno SemiBold"/>
              </a:rPr>
              <a:t>chool</a:t>
            </a:r>
            <a:endParaRPr sz="2200">
              <a:latin typeface="MuseoModerno SemiBold"/>
              <a:ea typeface="MuseoModerno SemiBold"/>
              <a:cs typeface="MuseoModerno SemiBold"/>
              <a:sym typeface="MuseoModerno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524" u="none" cap="none" strike="noStrike">
                <a:solidFill>
                  <a:srgbClr val="FFFFFF"/>
                </a:solidFill>
                <a:latin typeface="MuseoModerno SemiBold"/>
                <a:ea typeface="MuseoModerno SemiBold"/>
                <a:cs typeface="MuseoModerno SemiBold"/>
                <a:sym typeface="MuseoModerno SemiBold"/>
              </a:rPr>
              <a:t>2024</a:t>
            </a:r>
            <a:endParaRPr sz="2200">
              <a:latin typeface="MuseoModerno SemiBold"/>
              <a:ea typeface="MuseoModerno SemiBold"/>
              <a:cs typeface="MuseoModerno SemiBold"/>
              <a:sym typeface="MuseoModerno SemiBold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581274" y="5711115"/>
            <a:ext cx="7981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43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Paul Luis Auer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120225"/>
            <a:ext cx="20637651" cy="2751687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 txBox="1"/>
          <p:nvPr/>
        </p:nvSpPr>
        <p:spPr>
          <a:xfrm>
            <a:off x="2001601" y="1322090"/>
            <a:ext cx="14284800" cy="2106900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3420000" dist="85725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00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Teamzuteilung</a:t>
            </a:r>
            <a:endParaRPr sz="9800">
              <a:solidFill>
                <a:srgbClr val="FFFFFF"/>
              </a:solidFill>
              <a:latin typeface="MuseoModerno"/>
              <a:ea typeface="MuseoModerno"/>
              <a:cs typeface="MuseoModerno"/>
              <a:sym typeface="MuseoModern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169" name="Google Shape;169;p23"/>
          <p:cNvSpPr txBox="1"/>
          <p:nvPr/>
        </p:nvSpPr>
        <p:spPr>
          <a:xfrm>
            <a:off x="2001539" y="914400"/>
            <a:ext cx="14284800" cy="881100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3420000" dist="85725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724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Fussballspiel </a:t>
            </a:r>
            <a:endParaRPr>
              <a:latin typeface="MuseoModerno"/>
              <a:ea typeface="MuseoModerno"/>
              <a:cs typeface="MuseoModerno"/>
              <a:sym typeface="MuseoModern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/>
          <p:nvPr/>
        </p:nvSpPr>
        <p:spPr>
          <a:xfrm>
            <a:off x="4618650" y="-251900"/>
            <a:ext cx="8324346" cy="10815856"/>
          </a:xfrm>
          <a:custGeom>
            <a:rect b="b" l="l" r="r" t="t"/>
            <a:pathLst>
              <a:path extrusionOk="0" h="10300815" w="7725611">
                <a:moveTo>
                  <a:pt x="0" y="0"/>
                </a:moveTo>
                <a:lnTo>
                  <a:pt x="7725611" y="0"/>
                </a:lnTo>
                <a:lnTo>
                  <a:pt x="7725611" y="10300815"/>
                </a:lnTo>
                <a:lnTo>
                  <a:pt x="0" y="10300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24"/>
          <p:cNvSpPr/>
          <p:nvPr/>
        </p:nvSpPr>
        <p:spPr>
          <a:xfrm>
            <a:off x="-1798720" y="0"/>
            <a:ext cx="7817207" cy="10422943"/>
          </a:xfrm>
          <a:custGeom>
            <a:rect b="b" l="l" r="r" t="t"/>
            <a:pathLst>
              <a:path extrusionOk="0" h="10422943" w="7817207">
                <a:moveTo>
                  <a:pt x="0" y="0"/>
                </a:moveTo>
                <a:lnTo>
                  <a:pt x="7817207" y="0"/>
                </a:lnTo>
                <a:lnTo>
                  <a:pt x="7817207" y="10422943"/>
                </a:lnTo>
                <a:lnTo>
                  <a:pt x="0" y="10422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24"/>
          <p:cNvSpPr/>
          <p:nvPr/>
        </p:nvSpPr>
        <p:spPr>
          <a:xfrm>
            <a:off x="11785160" y="-115954"/>
            <a:ext cx="7904172" cy="10538896"/>
          </a:xfrm>
          <a:custGeom>
            <a:rect b="b" l="l" r="r" t="t"/>
            <a:pathLst>
              <a:path extrusionOk="0" h="10538896" w="7904172">
                <a:moveTo>
                  <a:pt x="0" y="0"/>
                </a:moveTo>
                <a:lnTo>
                  <a:pt x="7904172" y="0"/>
                </a:lnTo>
                <a:lnTo>
                  <a:pt x="7904172" y="10538897"/>
                </a:lnTo>
                <a:lnTo>
                  <a:pt x="0" y="105388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p24"/>
          <p:cNvSpPr txBox="1"/>
          <p:nvPr/>
        </p:nvSpPr>
        <p:spPr>
          <a:xfrm>
            <a:off x="187825" y="8316400"/>
            <a:ext cx="5363100" cy="14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049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Tex-mex &amp; </a:t>
            </a:r>
            <a:r>
              <a:rPr lang="en-US" sz="4049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Talent Show</a:t>
            </a:r>
            <a:endParaRPr sz="2400">
              <a:latin typeface="MuseoModerno"/>
              <a:ea typeface="MuseoModerno"/>
              <a:cs typeface="MuseoModerno"/>
              <a:sym typeface="MuseoModerno"/>
            </a:endParaRPr>
          </a:p>
        </p:txBody>
      </p:sp>
      <p:sp>
        <p:nvSpPr>
          <p:cNvPr id="178" name="Google Shape;178;p24"/>
          <p:cNvSpPr txBox="1"/>
          <p:nvPr/>
        </p:nvSpPr>
        <p:spPr>
          <a:xfrm>
            <a:off x="9357598" y="1070600"/>
            <a:ext cx="5910900" cy="881100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3420000" dist="85725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24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Boardwalk</a:t>
            </a:r>
            <a:endParaRPr>
              <a:latin typeface="MuseoModerno"/>
              <a:ea typeface="MuseoModerno"/>
              <a:cs typeface="MuseoModerno"/>
              <a:sym typeface="MuseoModern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929196"/>
            <a:ext cx="18288000" cy="1371600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/>
        </p:nvSpPr>
        <p:spPr>
          <a:xfrm>
            <a:off x="2001589" y="1792731"/>
            <a:ext cx="14284800" cy="1231500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3420000" dist="85725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24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Mars- und Mondlandungssimulation</a:t>
            </a:r>
            <a:endParaRPr>
              <a:latin typeface="MuseoModerno"/>
              <a:ea typeface="MuseoModerno"/>
              <a:cs typeface="MuseoModerno"/>
              <a:sym typeface="MuseoModern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/>
          <p:nvPr/>
        </p:nvSpPr>
        <p:spPr>
          <a:xfrm>
            <a:off x="-141322" y="0"/>
            <a:ext cx="8051597" cy="10735463"/>
          </a:xfrm>
          <a:custGeom>
            <a:rect b="b" l="l" r="r" t="t"/>
            <a:pathLst>
              <a:path extrusionOk="0" h="10735463" w="8051597">
                <a:moveTo>
                  <a:pt x="0" y="0"/>
                </a:moveTo>
                <a:lnTo>
                  <a:pt x="8051597" y="0"/>
                </a:lnTo>
                <a:lnTo>
                  <a:pt x="8051597" y="10735463"/>
                </a:lnTo>
                <a:lnTo>
                  <a:pt x="0" y="10735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26"/>
          <p:cNvSpPr/>
          <p:nvPr/>
        </p:nvSpPr>
        <p:spPr>
          <a:xfrm>
            <a:off x="3408365" y="0"/>
            <a:ext cx="6853714" cy="10287000"/>
          </a:xfrm>
          <a:custGeom>
            <a:rect b="b" l="l" r="r" t="t"/>
            <a:pathLst>
              <a:path extrusionOk="0" h="10287000" w="6853714">
                <a:moveTo>
                  <a:pt x="0" y="0"/>
                </a:moveTo>
                <a:lnTo>
                  <a:pt x="6853714" y="0"/>
                </a:lnTo>
                <a:lnTo>
                  <a:pt x="68537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26"/>
          <p:cNvSpPr/>
          <p:nvPr/>
        </p:nvSpPr>
        <p:spPr>
          <a:xfrm>
            <a:off x="8917314" y="6422010"/>
            <a:ext cx="10377725" cy="3852730"/>
          </a:xfrm>
          <a:custGeom>
            <a:rect b="b" l="l" r="r" t="t"/>
            <a:pathLst>
              <a:path extrusionOk="0" h="3852730" w="10377725">
                <a:moveTo>
                  <a:pt x="0" y="0"/>
                </a:moveTo>
                <a:lnTo>
                  <a:pt x="10377725" y="0"/>
                </a:lnTo>
                <a:lnTo>
                  <a:pt x="10377725" y="3852730"/>
                </a:lnTo>
                <a:lnTo>
                  <a:pt x="0" y="38527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26"/>
          <p:cNvSpPr/>
          <p:nvPr/>
        </p:nvSpPr>
        <p:spPr>
          <a:xfrm>
            <a:off x="8917314" y="0"/>
            <a:ext cx="9639039" cy="6422010"/>
          </a:xfrm>
          <a:custGeom>
            <a:rect b="b" l="l" r="r" t="t"/>
            <a:pathLst>
              <a:path extrusionOk="0" h="6422010" w="9639039">
                <a:moveTo>
                  <a:pt x="0" y="0"/>
                </a:moveTo>
                <a:lnTo>
                  <a:pt x="9639039" y="0"/>
                </a:lnTo>
                <a:lnTo>
                  <a:pt x="9639039" y="6422010"/>
                </a:lnTo>
                <a:lnTo>
                  <a:pt x="0" y="6422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26"/>
          <p:cNvSpPr txBox="1"/>
          <p:nvPr/>
        </p:nvSpPr>
        <p:spPr>
          <a:xfrm>
            <a:off x="3898490" y="4633644"/>
            <a:ext cx="10491000" cy="1423800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3420000" dist="85725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24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Culture</a:t>
            </a:r>
            <a:r>
              <a:rPr i="0" lang="en-US" sz="6311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 </a:t>
            </a:r>
            <a:r>
              <a:rPr lang="en-US" sz="6311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F</a:t>
            </a:r>
            <a:r>
              <a:rPr i="0" lang="en-US" sz="6311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air</a:t>
            </a:r>
            <a:endParaRPr sz="2300">
              <a:latin typeface="MuseoModerno"/>
              <a:ea typeface="MuseoModerno"/>
              <a:cs typeface="MuseoModerno"/>
              <a:sym typeface="MuseoModern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/>
          <p:nvPr/>
        </p:nvSpPr>
        <p:spPr>
          <a:xfrm>
            <a:off x="-238122" y="-610380"/>
            <a:ext cx="18526122" cy="11361723"/>
          </a:xfrm>
          <a:custGeom>
            <a:rect b="b" l="l" r="r" t="t"/>
            <a:pathLst>
              <a:path extrusionOk="0" h="11361723" w="18526122">
                <a:moveTo>
                  <a:pt x="0" y="0"/>
                </a:moveTo>
                <a:lnTo>
                  <a:pt x="18526122" y="0"/>
                </a:lnTo>
                <a:lnTo>
                  <a:pt x="18526122" y="11361724"/>
                </a:lnTo>
                <a:lnTo>
                  <a:pt x="0" y="113617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27"/>
          <p:cNvSpPr/>
          <p:nvPr/>
        </p:nvSpPr>
        <p:spPr>
          <a:xfrm>
            <a:off x="-85722" y="-457980"/>
            <a:ext cx="18526122" cy="11361723"/>
          </a:xfrm>
          <a:custGeom>
            <a:rect b="b" l="l" r="r" t="t"/>
            <a:pathLst>
              <a:path extrusionOk="0" h="11361723" w="18526122">
                <a:moveTo>
                  <a:pt x="0" y="0"/>
                </a:moveTo>
                <a:lnTo>
                  <a:pt x="18526122" y="0"/>
                </a:lnTo>
                <a:lnTo>
                  <a:pt x="18526122" y="11361724"/>
                </a:lnTo>
                <a:lnTo>
                  <a:pt x="0" y="113617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27"/>
          <p:cNvSpPr txBox="1"/>
          <p:nvPr/>
        </p:nvSpPr>
        <p:spPr>
          <a:xfrm>
            <a:off x="3650395" y="492082"/>
            <a:ext cx="10491000" cy="832800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3420000" dist="85725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411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Pool </a:t>
            </a:r>
            <a:r>
              <a:rPr lang="en-US" sz="5411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Party</a:t>
            </a:r>
            <a:endParaRPr>
              <a:latin typeface="MuseoModerno"/>
              <a:ea typeface="MuseoModerno"/>
              <a:cs typeface="MuseoModerno"/>
              <a:sym typeface="MuseoModern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/>
          <p:nvPr/>
        </p:nvSpPr>
        <p:spPr>
          <a:xfrm>
            <a:off x="7672651" y="726183"/>
            <a:ext cx="10615349" cy="14153798"/>
          </a:xfrm>
          <a:custGeom>
            <a:rect b="b" l="l" r="r" t="t"/>
            <a:pathLst>
              <a:path extrusionOk="0" h="14153798" w="10615349">
                <a:moveTo>
                  <a:pt x="0" y="0"/>
                </a:moveTo>
                <a:lnTo>
                  <a:pt x="10615349" y="0"/>
                </a:lnTo>
                <a:lnTo>
                  <a:pt x="10615349" y="14153798"/>
                </a:lnTo>
                <a:lnTo>
                  <a:pt x="0" y="141537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28"/>
          <p:cNvSpPr/>
          <p:nvPr/>
        </p:nvSpPr>
        <p:spPr>
          <a:xfrm>
            <a:off x="0" y="4316329"/>
            <a:ext cx="7960894" cy="5970671"/>
          </a:xfrm>
          <a:custGeom>
            <a:rect b="b" l="l" r="r" t="t"/>
            <a:pathLst>
              <a:path extrusionOk="0" h="5970671" w="7960894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28"/>
          <p:cNvSpPr/>
          <p:nvPr/>
        </p:nvSpPr>
        <p:spPr>
          <a:xfrm>
            <a:off x="0" y="0"/>
            <a:ext cx="7960894" cy="5970671"/>
          </a:xfrm>
          <a:custGeom>
            <a:rect b="b" l="l" r="r" t="t"/>
            <a:pathLst>
              <a:path extrusionOk="0" h="5970671" w="7960894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28"/>
          <p:cNvSpPr/>
          <p:nvPr/>
        </p:nvSpPr>
        <p:spPr>
          <a:xfrm>
            <a:off x="7960894" y="-1597602"/>
            <a:ext cx="10327106" cy="7745329"/>
          </a:xfrm>
          <a:custGeom>
            <a:rect b="b" l="l" r="r" t="t"/>
            <a:pathLst>
              <a:path extrusionOk="0" h="7745329" w="10327106">
                <a:moveTo>
                  <a:pt x="0" y="0"/>
                </a:moveTo>
                <a:lnTo>
                  <a:pt x="10327106" y="0"/>
                </a:lnTo>
                <a:lnTo>
                  <a:pt x="10327106" y="7745330"/>
                </a:lnTo>
                <a:lnTo>
                  <a:pt x="0" y="7745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28"/>
          <p:cNvSpPr txBox="1"/>
          <p:nvPr/>
        </p:nvSpPr>
        <p:spPr>
          <a:xfrm>
            <a:off x="3898450" y="4160733"/>
            <a:ext cx="10491000" cy="832800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3420000" dist="85725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1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Johnson </a:t>
            </a:r>
            <a:r>
              <a:rPr lang="en-US" sz="5411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Space</a:t>
            </a:r>
            <a:r>
              <a:rPr b="0" i="0" lang="en-US" sz="541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Center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16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/>
          <p:nvPr/>
        </p:nvSpPr>
        <p:spPr>
          <a:xfrm>
            <a:off x="-112500" y="-164667"/>
            <a:ext cx="7397398" cy="13150929"/>
          </a:xfrm>
          <a:custGeom>
            <a:rect b="b" l="l" r="r" t="t"/>
            <a:pathLst>
              <a:path extrusionOk="0" h="13150929" w="7397398">
                <a:moveTo>
                  <a:pt x="0" y="0"/>
                </a:moveTo>
                <a:lnTo>
                  <a:pt x="7397397" y="0"/>
                </a:lnTo>
                <a:lnTo>
                  <a:pt x="7397397" y="13150929"/>
                </a:lnTo>
                <a:lnTo>
                  <a:pt x="0" y="13150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20" name="Google Shape;22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2635" y="-134347"/>
            <a:ext cx="9817673" cy="1309026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/>
          <p:nvPr/>
        </p:nvSpPr>
        <p:spPr>
          <a:xfrm>
            <a:off x="11663433" y="-924616"/>
            <a:ext cx="11003103" cy="14670804"/>
          </a:xfrm>
          <a:custGeom>
            <a:rect b="b" l="l" r="r" t="t"/>
            <a:pathLst>
              <a:path extrusionOk="0" h="14670804" w="11003103">
                <a:moveTo>
                  <a:pt x="0" y="0"/>
                </a:moveTo>
                <a:lnTo>
                  <a:pt x="11003103" y="0"/>
                </a:lnTo>
                <a:lnTo>
                  <a:pt x="11003103" y="14670804"/>
                </a:lnTo>
                <a:lnTo>
                  <a:pt x="0" y="14670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" name="Google Shape;222;p30"/>
          <p:cNvSpPr txBox="1"/>
          <p:nvPr/>
        </p:nvSpPr>
        <p:spPr>
          <a:xfrm>
            <a:off x="3507798" y="4363366"/>
            <a:ext cx="11272500" cy="1058100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3420000" dist="85725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FFFFFF"/>
                </a:solidFill>
              </a:rPr>
              <a:t>Fußball</a:t>
            </a:r>
            <a:r>
              <a:rPr b="0" i="0" lang="en-US" sz="4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4900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und</a:t>
            </a:r>
            <a:r>
              <a:rPr b="0" i="0" lang="en-US" sz="4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900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Baseballstadion</a:t>
            </a:r>
            <a:endParaRPr sz="49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/>
          <p:nvPr/>
        </p:nvSpPr>
        <p:spPr>
          <a:xfrm>
            <a:off x="0" y="-1077729"/>
            <a:ext cx="18675358" cy="12442457"/>
          </a:xfrm>
          <a:custGeom>
            <a:rect b="b" l="l" r="r" t="t"/>
            <a:pathLst>
              <a:path extrusionOk="0" h="12442457" w="18675358">
                <a:moveTo>
                  <a:pt x="0" y="0"/>
                </a:moveTo>
                <a:lnTo>
                  <a:pt x="18675358" y="0"/>
                </a:lnTo>
                <a:lnTo>
                  <a:pt x="18675358" y="12442458"/>
                </a:lnTo>
                <a:lnTo>
                  <a:pt x="0" y="1244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31"/>
          <p:cNvSpPr txBox="1"/>
          <p:nvPr/>
        </p:nvSpPr>
        <p:spPr>
          <a:xfrm>
            <a:off x="3898450" y="923925"/>
            <a:ext cx="10491000" cy="754200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3420000" dist="85725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Präsentation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5F82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/>
          <p:nvPr/>
        </p:nvSpPr>
        <p:spPr>
          <a:xfrm>
            <a:off x="14193774" y="2057400"/>
            <a:ext cx="4094226" cy="8229600"/>
          </a:xfrm>
          <a:custGeom>
            <a:rect b="b" l="l" r="r" t="t"/>
            <a:pathLst>
              <a:path extrusionOk="0" h="8229600" w="4094226">
                <a:moveTo>
                  <a:pt x="0" y="0"/>
                </a:moveTo>
                <a:lnTo>
                  <a:pt x="4094226" y="0"/>
                </a:lnTo>
                <a:lnTo>
                  <a:pt x="40942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14"/>
          <p:cNvSpPr/>
          <p:nvPr/>
        </p:nvSpPr>
        <p:spPr>
          <a:xfrm>
            <a:off x="12333825" y="-2345741"/>
            <a:ext cx="6258251" cy="4114800"/>
          </a:xfrm>
          <a:custGeom>
            <a:rect b="b" l="l" r="r" t="t"/>
            <a:pathLst>
              <a:path extrusionOk="0" h="4114800" w="6258251">
                <a:moveTo>
                  <a:pt x="0" y="0"/>
                </a:moveTo>
                <a:lnTo>
                  <a:pt x="6258251" y="0"/>
                </a:lnTo>
                <a:lnTo>
                  <a:pt x="62582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" name="Google Shape;94;p14"/>
          <p:cNvSpPr/>
          <p:nvPr/>
        </p:nvSpPr>
        <p:spPr>
          <a:xfrm>
            <a:off x="1028700" y="1379029"/>
            <a:ext cx="3006632" cy="1356743"/>
          </a:xfrm>
          <a:custGeom>
            <a:rect b="b" l="l" r="r" t="t"/>
            <a:pathLst>
              <a:path extrusionOk="0" h="1356743" w="3006632">
                <a:moveTo>
                  <a:pt x="0" y="0"/>
                </a:moveTo>
                <a:lnTo>
                  <a:pt x="3006632" y="0"/>
                </a:lnTo>
                <a:lnTo>
                  <a:pt x="3006632" y="1356742"/>
                </a:lnTo>
                <a:lnTo>
                  <a:pt x="0" y="1356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" name="Google Shape;95;p14"/>
          <p:cNvSpPr txBox="1"/>
          <p:nvPr/>
        </p:nvSpPr>
        <p:spPr>
          <a:xfrm>
            <a:off x="3400027" y="1510974"/>
            <a:ext cx="11487900" cy="8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724" u="none" cap="none" strike="noStrike">
                <a:solidFill>
                  <a:srgbClr val="FFFFFF"/>
                </a:solidFill>
                <a:latin typeface="MuseoModerno Medium"/>
                <a:ea typeface="MuseoModerno Medium"/>
                <a:cs typeface="MuseoModerno Medium"/>
                <a:sym typeface="MuseoModerno Medium"/>
              </a:rPr>
              <a:t>Gliederung </a:t>
            </a:r>
            <a:endParaRPr>
              <a:latin typeface="MuseoModerno Medium"/>
              <a:ea typeface="MuseoModerno Medium"/>
              <a:cs typeface="MuseoModerno Medium"/>
              <a:sym typeface="MuseoModerno Medium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1028700" y="3722952"/>
            <a:ext cx="15212100" cy="58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35823" lvl="1" marL="871647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37"/>
              <a:buFont typeface="Arial"/>
              <a:buChar char="•"/>
            </a:pPr>
            <a:r>
              <a:rPr b="0" i="0" lang="en-US" sz="4037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FISE &amp; United Space School</a:t>
            </a:r>
            <a:endParaRPr/>
          </a:p>
          <a:p>
            <a:pPr indent="-435823" lvl="1" marL="871647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37"/>
              <a:buFont typeface="Arial"/>
              <a:buChar char="•"/>
            </a:pPr>
            <a:r>
              <a:rPr b="0" i="0" lang="en-US" sz="4037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Ziel: bemannte Marsmission</a:t>
            </a:r>
            <a:endParaRPr/>
          </a:p>
          <a:p>
            <a:pPr indent="-435823" lvl="1" marL="871647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37"/>
              <a:buFont typeface="Arial"/>
              <a:buChar char="•"/>
            </a:pPr>
            <a:r>
              <a:rPr b="0" i="0" lang="en-US" sz="4037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Aufgaben der Teams</a:t>
            </a:r>
            <a:endParaRPr/>
          </a:p>
          <a:p>
            <a:pPr indent="-435823" lvl="1" marL="871647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37"/>
              <a:buFont typeface="Arial"/>
              <a:buChar char="•"/>
            </a:pPr>
            <a:r>
              <a:rPr b="0" i="0" lang="en-US" sz="4037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Gold Team</a:t>
            </a:r>
            <a:endParaRPr/>
          </a:p>
          <a:p>
            <a:pPr indent="-435823" lvl="1" marL="871646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37"/>
              <a:buFont typeface="Arial"/>
              <a:buChar char="•"/>
            </a:pPr>
            <a:r>
              <a:rPr b="0" i="0" lang="en-US" sz="4037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täglicher Ablauf und Erlebnisse</a:t>
            </a:r>
            <a:endParaRPr/>
          </a:p>
          <a:p>
            <a:pPr indent="-435823" lvl="1" marL="871646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37"/>
              <a:buFont typeface="Arial"/>
              <a:buChar char="•"/>
            </a:pPr>
            <a:r>
              <a:rPr i="0" lang="en-US" sz="4037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Wettbewerb - Teilnahme</a:t>
            </a:r>
            <a:endParaRPr sz="4037">
              <a:solidFill>
                <a:srgbClr val="FFFFFF"/>
              </a:solidFill>
              <a:latin typeface="MuseoModerno"/>
              <a:ea typeface="MuseoModerno"/>
              <a:cs typeface="MuseoModerno"/>
              <a:sym typeface="MuseoModerno"/>
            </a:endParaRPr>
          </a:p>
          <a:p>
            <a:pPr indent="-435823" lvl="1" marL="871646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37"/>
              <a:buFont typeface="Arial"/>
              <a:buChar char="•"/>
            </a:pPr>
            <a:r>
              <a:rPr lang="en-US" sz="4037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mein Aufsatz</a:t>
            </a:r>
            <a:endParaRPr sz="4037">
              <a:solidFill>
                <a:srgbClr val="FFFFFF"/>
              </a:solidFill>
              <a:latin typeface="MuseoModerno"/>
              <a:ea typeface="MuseoModerno"/>
              <a:cs typeface="MuseoModerno"/>
              <a:sym typeface="MuseoModern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/>
          <p:nvPr/>
        </p:nvSpPr>
        <p:spPr>
          <a:xfrm>
            <a:off x="0" y="-1714500"/>
            <a:ext cx="18288000" cy="13716000"/>
          </a:xfrm>
          <a:custGeom>
            <a:rect b="b" l="l" r="r" t="t"/>
            <a:pathLst>
              <a:path extrusionOk="0" h="13716000" w="18288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" name="Google Shape;234;p32"/>
          <p:cNvSpPr txBox="1"/>
          <p:nvPr/>
        </p:nvSpPr>
        <p:spPr>
          <a:xfrm>
            <a:off x="3898450" y="923925"/>
            <a:ext cx="10491000" cy="1058100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3420000" dist="85725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Graduation &amp; Karaoke Night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5F82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/>
          <p:nvPr/>
        </p:nvSpPr>
        <p:spPr>
          <a:xfrm>
            <a:off x="792474" y="914400"/>
            <a:ext cx="16466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724" u="none" cap="none" strike="noStrike">
                <a:solidFill>
                  <a:srgbClr val="FFFFFF"/>
                </a:solidFill>
                <a:latin typeface="MuseoModerno Medium"/>
                <a:ea typeface="MuseoModerno Medium"/>
                <a:cs typeface="MuseoModerno Medium"/>
                <a:sym typeface="MuseoModerno Medium"/>
              </a:rPr>
              <a:t>Wettbewerb - Teilnahme</a:t>
            </a:r>
            <a:endParaRPr>
              <a:latin typeface="MuseoModerno Medium"/>
              <a:ea typeface="MuseoModerno Medium"/>
              <a:cs typeface="MuseoModerno Medium"/>
              <a:sym typeface="MuseoModerno Medium"/>
            </a:endParaRPr>
          </a:p>
        </p:txBody>
      </p:sp>
      <p:sp>
        <p:nvSpPr>
          <p:cNvPr id="240" name="Google Shape;240;p33"/>
          <p:cNvSpPr txBox="1"/>
          <p:nvPr/>
        </p:nvSpPr>
        <p:spPr>
          <a:xfrm>
            <a:off x="792474" y="2383765"/>
            <a:ext cx="15330000" cy="55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3304" lvl="1" marL="726609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65"/>
              <a:buFont typeface="Arial"/>
              <a:buChar char="•"/>
            </a:pPr>
            <a:r>
              <a:rPr b="0" i="0" lang="en-US" sz="3365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von der Sparkasse Schwalmstadt-Borken finanziert</a:t>
            </a:r>
            <a:endParaRPr/>
          </a:p>
          <a:p>
            <a:pPr indent="-363304" lvl="1" marL="726609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65"/>
              <a:buFont typeface="Arial"/>
              <a:buChar char="•"/>
            </a:pPr>
            <a:r>
              <a:rPr b="0" i="0" lang="en-US" sz="3365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Schwalmgymnasium eine von zwei Schulen in Deutschland</a:t>
            </a:r>
            <a:endParaRPr/>
          </a:p>
          <a:p>
            <a:pPr indent="-363304" lvl="1" marL="726609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65"/>
              <a:buFont typeface="Arial"/>
              <a:buChar char="•"/>
            </a:pPr>
            <a:r>
              <a:rPr b="0" i="0" lang="en-US" sz="3365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Voraussetzungen:</a:t>
            </a:r>
            <a:endParaRPr/>
          </a:p>
          <a:p>
            <a:pPr indent="-484406" lvl="2" marL="1453219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65"/>
              <a:buFont typeface="Arial"/>
              <a:buChar char="⚬"/>
            </a:pPr>
            <a:r>
              <a:rPr b="0" i="0" lang="en-US" sz="3365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gutes Englisch</a:t>
            </a:r>
            <a:endParaRPr/>
          </a:p>
          <a:p>
            <a:pPr indent="-484406" lvl="2" marL="1453219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65"/>
              <a:buFont typeface="Arial"/>
              <a:buChar char="⚬"/>
            </a:pPr>
            <a:r>
              <a:rPr b="0" i="0" lang="en-US" sz="3365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identifizieren mit den Werten von internationaler Zusammenarbeit</a:t>
            </a:r>
            <a:endParaRPr/>
          </a:p>
          <a:p>
            <a:pPr indent="-484406" lvl="2" marL="1453219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65"/>
              <a:buFont typeface="Arial"/>
              <a:buChar char="⚬"/>
            </a:pPr>
            <a:r>
              <a:rPr b="0" i="0" lang="en-US" sz="3365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naturwissenschaftliches Interesse</a:t>
            </a:r>
            <a:endParaRPr/>
          </a:p>
          <a:p>
            <a:pPr indent="-363304" lvl="1" marL="726609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65"/>
              <a:buFont typeface="Arial"/>
              <a:buChar char="•"/>
            </a:pPr>
            <a:r>
              <a:rPr b="0" i="0" lang="en-US" sz="3365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Aufsatz über mögliche Probleme einer Marsmission und Lösungsvorschlag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5F82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/>
          <p:nvPr/>
        </p:nvSpPr>
        <p:spPr>
          <a:xfrm>
            <a:off x="792474" y="914400"/>
            <a:ext cx="16466700" cy="8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24">
                <a:solidFill>
                  <a:srgbClr val="FFFFFF"/>
                </a:solidFill>
                <a:latin typeface="MuseoModerno Medium"/>
                <a:ea typeface="MuseoModerno Medium"/>
                <a:cs typeface="MuseoModerno Medium"/>
                <a:sym typeface="MuseoModerno Medium"/>
              </a:rPr>
              <a:t>mein Aufsatz</a:t>
            </a:r>
            <a:endParaRPr>
              <a:latin typeface="MuseoModerno Medium"/>
              <a:ea typeface="MuseoModerno Medium"/>
              <a:cs typeface="MuseoModerno Medium"/>
              <a:sym typeface="MuseoModerno Medium"/>
            </a:endParaRPr>
          </a:p>
        </p:txBody>
      </p:sp>
      <p:sp>
        <p:nvSpPr>
          <p:cNvPr id="246" name="Google Shape;246;p34"/>
          <p:cNvSpPr txBox="1"/>
          <p:nvPr/>
        </p:nvSpPr>
        <p:spPr>
          <a:xfrm>
            <a:off x="792475" y="2383775"/>
            <a:ext cx="5319300" cy="6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75052" lvl="1" marL="726608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50"/>
              <a:buFont typeface="Arial"/>
              <a:buChar char="•"/>
            </a:pPr>
            <a:r>
              <a:rPr lang="en-US" sz="3550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Gefahren von Kosmischer Strahlung und Entstehung</a:t>
            </a:r>
            <a:endParaRPr sz="3550">
              <a:solidFill>
                <a:srgbClr val="FFFFFF"/>
              </a:solidFill>
              <a:latin typeface="MuseoModerno"/>
              <a:ea typeface="MuseoModerno"/>
              <a:cs typeface="MuseoModerno"/>
              <a:sym typeface="MuseoModerno"/>
            </a:endParaRPr>
          </a:p>
          <a:p>
            <a:pPr indent="-375052" lvl="1" marL="726608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50"/>
              <a:buFont typeface="Arial"/>
              <a:buChar char="•"/>
            </a:pPr>
            <a:r>
              <a:rPr lang="en-US" sz="3550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Risiken für </a:t>
            </a:r>
            <a:r>
              <a:rPr lang="en-US" sz="3550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Astronauten</a:t>
            </a:r>
            <a:endParaRPr sz="3550">
              <a:solidFill>
                <a:srgbClr val="FFFFFF"/>
              </a:solidFill>
              <a:latin typeface="MuseoModerno"/>
              <a:ea typeface="MuseoModerno"/>
              <a:cs typeface="MuseoModerno"/>
              <a:sym typeface="MuseoModerno"/>
            </a:endParaRPr>
          </a:p>
          <a:p>
            <a:pPr indent="-375052" lvl="1" marL="726608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50"/>
              <a:buFont typeface="Arial"/>
              <a:buChar char="•"/>
            </a:pPr>
            <a:r>
              <a:rPr lang="en-US" sz="3550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Lösungsvorschlag: Material zum Schutz durch Abschirmung</a:t>
            </a:r>
            <a:endParaRPr sz="3550">
              <a:solidFill>
                <a:srgbClr val="FFFFFF"/>
              </a:solidFill>
              <a:latin typeface="MuseoModerno"/>
              <a:ea typeface="MuseoModerno"/>
              <a:cs typeface="MuseoModerno"/>
              <a:sym typeface="MuseoModerno"/>
            </a:endParaRPr>
          </a:p>
        </p:txBody>
      </p:sp>
      <p:pic>
        <p:nvPicPr>
          <p:cNvPr id="247" name="Google Shape;24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5839" y="1734900"/>
            <a:ext cx="5531402" cy="681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5569" y="1725000"/>
            <a:ext cx="5319301" cy="6837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5057" l="0" r="0" t="-45059"/>
            </a:stretch>
          </a:blipFill>
          <a:ln>
            <a:noFill/>
          </a:ln>
        </p:spPr>
      </p:sp>
      <p:sp>
        <p:nvSpPr>
          <p:cNvPr id="254" name="Google Shape;254;p35"/>
          <p:cNvSpPr/>
          <p:nvPr/>
        </p:nvSpPr>
        <p:spPr>
          <a:xfrm>
            <a:off x="2071369" y="342900"/>
            <a:ext cx="7315200" cy="685800"/>
          </a:xfrm>
          <a:custGeom>
            <a:rect b="b" l="l" r="r" t="t"/>
            <a:pathLst>
              <a:path extrusionOk="0" h="685800" w="7315200">
                <a:moveTo>
                  <a:pt x="0" y="0"/>
                </a:moveTo>
                <a:lnTo>
                  <a:pt x="7315200" y="0"/>
                </a:lnTo>
                <a:lnTo>
                  <a:pt x="731520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35"/>
          <p:cNvSpPr txBox="1"/>
          <p:nvPr/>
        </p:nvSpPr>
        <p:spPr>
          <a:xfrm>
            <a:off x="1028700" y="4370851"/>
            <a:ext cx="16583400" cy="8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344" u="none" cap="none" strike="noStrike">
                <a:solidFill>
                  <a:srgbClr val="FFFFFF"/>
                </a:solidFill>
                <a:latin typeface="MuseoModerno SemiBold"/>
                <a:ea typeface="MuseoModerno SemiBold"/>
                <a:cs typeface="MuseoModerno SemiBold"/>
                <a:sym typeface="MuseoModerno SemiBold"/>
              </a:rPr>
              <a:t>DANKESCHÖN FÜR EURE AUFMERKSAMKEIT </a:t>
            </a:r>
            <a:endParaRPr>
              <a:latin typeface="MuseoModerno SemiBold"/>
              <a:ea typeface="MuseoModerno SemiBold"/>
              <a:cs typeface="MuseoModerno SemiBold"/>
              <a:sym typeface="MuseoModerno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5F82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/>
          <p:nvPr/>
        </p:nvSpPr>
        <p:spPr>
          <a:xfrm>
            <a:off x="6619171" y="9608629"/>
            <a:ext cx="3006632" cy="1356743"/>
          </a:xfrm>
          <a:custGeom>
            <a:rect b="b" l="l" r="r" t="t"/>
            <a:pathLst>
              <a:path extrusionOk="0" h="1356743" w="3006632">
                <a:moveTo>
                  <a:pt x="0" y="0"/>
                </a:moveTo>
                <a:lnTo>
                  <a:pt x="3006632" y="0"/>
                </a:lnTo>
                <a:lnTo>
                  <a:pt x="3006632" y="1356742"/>
                </a:lnTo>
                <a:lnTo>
                  <a:pt x="0" y="1356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15"/>
          <p:cNvSpPr/>
          <p:nvPr/>
        </p:nvSpPr>
        <p:spPr>
          <a:xfrm>
            <a:off x="866494" y="2910936"/>
            <a:ext cx="4481936" cy="4465129"/>
          </a:xfrm>
          <a:custGeom>
            <a:rect b="b" l="l" r="r" t="t"/>
            <a:pathLst>
              <a:path extrusionOk="0" h="4465129" w="4481936">
                <a:moveTo>
                  <a:pt x="0" y="0"/>
                </a:moveTo>
                <a:lnTo>
                  <a:pt x="4481936" y="0"/>
                </a:lnTo>
                <a:lnTo>
                  <a:pt x="4481936" y="4465128"/>
                </a:lnTo>
                <a:lnTo>
                  <a:pt x="0" y="44651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15"/>
          <p:cNvSpPr txBox="1"/>
          <p:nvPr/>
        </p:nvSpPr>
        <p:spPr>
          <a:xfrm>
            <a:off x="5800094" y="914400"/>
            <a:ext cx="11459100" cy="8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724" u="none" cap="none" strike="noStrike">
                <a:solidFill>
                  <a:srgbClr val="FFFFFF"/>
                </a:solidFill>
                <a:latin typeface="MuseoModerno Medium"/>
                <a:ea typeface="MuseoModerno Medium"/>
                <a:cs typeface="MuseoModerno Medium"/>
                <a:sym typeface="MuseoModerno Medium"/>
              </a:rPr>
              <a:t>FISE &amp; United space school</a:t>
            </a:r>
            <a:endParaRPr>
              <a:latin typeface="MuseoModerno Medium"/>
              <a:ea typeface="MuseoModerno Medium"/>
              <a:cs typeface="MuseoModerno Medium"/>
              <a:sym typeface="MuseoModerno Medium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5800094" y="2631637"/>
            <a:ext cx="11459100" cy="6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4584" lvl="1" marL="709169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84"/>
              <a:buFont typeface="Arial"/>
              <a:buChar char="•"/>
            </a:pPr>
            <a:r>
              <a:rPr b="0" i="0" lang="en-US" sz="3284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FISE: Foundation for International Space Education </a:t>
            </a:r>
            <a:endParaRPr/>
          </a:p>
          <a:p>
            <a:pPr indent="-472779" lvl="2" marL="1418338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84"/>
              <a:buFont typeface="Arial"/>
              <a:buChar char="⚬"/>
            </a:pPr>
            <a:r>
              <a:rPr b="0" i="0" lang="en-US" sz="3284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private Stiftung mit dem Ziel Schüler in die Luft- und Raumfahrtindustrie einzuführen</a:t>
            </a:r>
            <a:endParaRPr/>
          </a:p>
          <a:p>
            <a:pPr indent="-354584" lvl="1" marL="709169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84"/>
              <a:buFont typeface="Arial"/>
              <a:buChar char="•"/>
            </a:pPr>
            <a:r>
              <a:rPr b="0" i="0" lang="en-US" sz="3284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jährlich bis zu 50 Schüler aus 25 Ländern</a:t>
            </a:r>
            <a:endParaRPr/>
          </a:p>
          <a:p>
            <a:pPr indent="-354584" lvl="1" marL="709169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84"/>
              <a:buFont typeface="Arial"/>
              <a:buChar char="•"/>
            </a:pPr>
            <a:r>
              <a:rPr b="0" i="0" lang="en-US" sz="3284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Ehemalige Teilnehmer, führende Ingenieure und Wissenschaftler der Luft- und Raumfahrtindustrie als Mentoren </a:t>
            </a:r>
            <a:endParaRPr/>
          </a:p>
          <a:p>
            <a:pPr indent="-354584" lvl="1" marL="709169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84"/>
              <a:buFont typeface="Arial"/>
              <a:buChar char="•"/>
            </a:pPr>
            <a:r>
              <a:rPr b="0" i="0" lang="en-US" sz="3284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Lernen und arbeiten an der Houston </a:t>
            </a:r>
            <a:r>
              <a:rPr lang="en-US" sz="3284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Clear Lake</a:t>
            </a:r>
            <a:r>
              <a:rPr b="0" i="0" lang="en-US" sz="3284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 University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5F82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/>
          <p:nvPr/>
        </p:nvSpPr>
        <p:spPr>
          <a:xfrm>
            <a:off x="-656445" y="7486320"/>
            <a:ext cx="6438900" cy="3122866"/>
          </a:xfrm>
          <a:custGeom>
            <a:rect b="b" l="l" r="r" t="t"/>
            <a:pathLst>
              <a:path extrusionOk="0" h="3122866" w="6438900">
                <a:moveTo>
                  <a:pt x="0" y="0"/>
                </a:moveTo>
                <a:lnTo>
                  <a:pt x="6438900" y="0"/>
                </a:lnTo>
                <a:lnTo>
                  <a:pt x="6438900" y="3122867"/>
                </a:lnTo>
                <a:lnTo>
                  <a:pt x="0" y="3122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" name="Google Shape;110;p16"/>
          <p:cNvSpPr/>
          <p:nvPr/>
        </p:nvSpPr>
        <p:spPr>
          <a:xfrm>
            <a:off x="2775816" y="-701646"/>
            <a:ext cx="3006632" cy="1356743"/>
          </a:xfrm>
          <a:custGeom>
            <a:rect b="b" l="l" r="r" t="t"/>
            <a:pathLst>
              <a:path extrusionOk="0" h="1356743" w="3006632">
                <a:moveTo>
                  <a:pt x="0" y="0"/>
                </a:moveTo>
                <a:lnTo>
                  <a:pt x="3006632" y="0"/>
                </a:lnTo>
                <a:lnTo>
                  <a:pt x="3006632" y="1356742"/>
                </a:lnTo>
                <a:lnTo>
                  <a:pt x="0" y="1356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" name="Google Shape;111;p16"/>
          <p:cNvSpPr/>
          <p:nvPr/>
        </p:nvSpPr>
        <p:spPr>
          <a:xfrm>
            <a:off x="-3944846" y="2340744"/>
            <a:ext cx="12310904" cy="6917556"/>
          </a:xfrm>
          <a:custGeom>
            <a:rect b="b" l="l" r="r" t="t"/>
            <a:pathLst>
              <a:path extrusionOk="0" h="6917556" w="12310904">
                <a:moveTo>
                  <a:pt x="0" y="0"/>
                </a:moveTo>
                <a:lnTo>
                  <a:pt x="12310904" y="0"/>
                </a:lnTo>
                <a:lnTo>
                  <a:pt x="12310904" y="6917556"/>
                </a:lnTo>
                <a:lnTo>
                  <a:pt x="0" y="69175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16"/>
          <p:cNvSpPr txBox="1"/>
          <p:nvPr/>
        </p:nvSpPr>
        <p:spPr>
          <a:xfrm>
            <a:off x="5304832" y="914400"/>
            <a:ext cx="11954400" cy="8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724" u="none" cap="none" strike="noStrike">
                <a:solidFill>
                  <a:srgbClr val="FFFFFF"/>
                </a:solidFill>
                <a:latin typeface="MuseoModerno Medium"/>
                <a:ea typeface="MuseoModerno Medium"/>
                <a:cs typeface="MuseoModerno Medium"/>
                <a:sym typeface="MuseoModerno Medium"/>
              </a:rPr>
              <a:t>Ziel: bemannte </a:t>
            </a:r>
            <a:r>
              <a:rPr lang="en-US" sz="5724">
                <a:solidFill>
                  <a:srgbClr val="FFFFFF"/>
                </a:solidFill>
                <a:latin typeface="MuseoModerno Medium"/>
                <a:ea typeface="MuseoModerno Medium"/>
                <a:cs typeface="MuseoModerno Medium"/>
                <a:sym typeface="MuseoModerno Medium"/>
              </a:rPr>
              <a:t>Marsmission</a:t>
            </a:r>
            <a:endParaRPr>
              <a:latin typeface="MuseoModerno Medium"/>
              <a:ea typeface="MuseoModerno Medium"/>
              <a:cs typeface="MuseoModerno Medium"/>
              <a:sym typeface="MuseoModerno Medium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5576307" y="2477357"/>
            <a:ext cx="13692000" cy="56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23678" lvl="1" marL="847354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24"/>
              <a:buFont typeface="Arial"/>
              <a:buChar char="•"/>
            </a:pPr>
            <a:r>
              <a:rPr b="0" i="0" lang="en-US" sz="3924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zusammen in 5 Teams bemannte </a:t>
            </a:r>
            <a:r>
              <a:rPr lang="en-US" sz="3924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Marsmission</a:t>
            </a:r>
            <a:r>
              <a:rPr b="0" i="0" lang="en-US" sz="3924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 planen</a:t>
            </a:r>
            <a:endParaRPr/>
          </a:p>
          <a:p>
            <a:pPr indent="-423678" lvl="1" marL="847354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24"/>
              <a:buFont typeface="Arial"/>
              <a:buChar char="•"/>
            </a:pPr>
            <a:r>
              <a:rPr b="0" i="0" lang="en-US" sz="3924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internationale Zusammenarbeit</a:t>
            </a:r>
            <a:endParaRPr/>
          </a:p>
          <a:p>
            <a:pPr indent="-423678" lvl="1" marL="847354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24"/>
              <a:buFont typeface="Arial"/>
              <a:buChar char="•"/>
            </a:pPr>
            <a:r>
              <a:rPr b="0" i="0" lang="en-US" sz="3924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kultureller Austausch</a:t>
            </a:r>
            <a:endParaRPr/>
          </a:p>
          <a:p>
            <a:pPr indent="-423678" lvl="1" marL="847354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24"/>
              <a:buFont typeface="Arial"/>
              <a:buChar char="•"/>
            </a:pPr>
            <a:r>
              <a:rPr b="0" i="0" lang="en-US" sz="3924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professionelle Arbeit</a:t>
            </a:r>
            <a:endParaRPr/>
          </a:p>
          <a:p>
            <a:pPr indent="-564902" lvl="2" marL="169470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24"/>
              <a:buFont typeface="Arial"/>
              <a:buChar char="⚬"/>
            </a:pPr>
            <a:r>
              <a:rPr b="0" i="0" lang="en-US" sz="3924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Unterstützung von Mentoren</a:t>
            </a:r>
            <a:endParaRPr/>
          </a:p>
          <a:p>
            <a:pPr indent="-423678" lvl="1" marL="847354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24"/>
              <a:buFont typeface="Arial"/>
              <a:buChar char="•"/>
            </a:pPr>
            <a:r>
              <a:rPr b="0" i="0" lang="en-US" sz="3924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finale Präsentation vor Experten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119" name="Google Shape;119;p17"/>
          <p:cNvSpPr/>
          <p:nvPr/>
        </p:nvSpPr>
        <p:spPr>
          <a:xfrm>
            <a:off x="14173200" y="-2057400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0" name="Google Shape;120;p17"/>
          <p:cNvGrpSpPr/>
          <p:nvPr/>
        </p:nvGrpSpPr>
        <p:grpSpPr>
          <a:xfrm>
            <a:off x="3414400" y="3518101"/>
            <a:ext cx="11251714" cy="5442315"/>
            <a:chOff x="0" y="-38100"/>
            <a:chExt cx="2963395" cy="1303330"/>
          </a:xfrm>
        </p:grpSpPr>
        <p:sp>
          <p:nvSpPr>
            <p:cNvPr id="121" name="Google Shape;121;p17"/>
            <p:cNvSpPr/>
            <p:nvPr/>
          </p:nvSpPr>
          <p:spPr>
            <a:xfrm>
              <a:off x="0" y="0"/>
              <a:ext cx="2963395" cy="1265230"/>
            </a:xfrm>
            <a:custGeom>
              <a:rect b="b" l="l" r="r" t="t"/>
              <a:pathLst>
                <a:path extrusionOk="0" h="1265230" w="2963395">
                  <a:moveTo>
                    <a:pt x="35092" y="0"/>
                  </a:moveTo>
                  <a:lnTo>
                    <a:pt x="2928304" y="0"/>
                  </a:lnTo>
                  <a:cubicBezTo>
                    <a:pt x="2937611" y="0"/>
                    <a:pt x="2946536" y="3697"/>
                    <a:pt x="2953117" y="10278"/>
                  </a:cubicBezTo>
                  <a:cubicBezTo>
                    <a:pt x="2959698" y="16859"/>
                    <a:pt x="2963395" y="25785"/>
                    <a:pt x="2963395" y="35092"/>
                  </a:cubicBezTo>
                  <a:lnTo>
                    <a:pt x="2963395" y="1230138"/>
                  </a:lnTo>
                  <a:cubicBezTo>
                    <a:pt x="2963395" y="1239445"/>
                    <a:pt x="2959698" y="1248371"/>
                    <a:pt x="2953117" y="1254952"/>
                  </a:cubicBezTo>
                  <a:cubicBezTo>
                    <a:pt x="2946536" y="1261533"/>
                    <a:pt x="2937611" y="1265230"/>
                    <a:pt x="2928304" y="1265230"/>
                  </a:cubicBezTo>
                  <a:lnTo>
                    <a:pt x="35092" y="1265230"/>
                  </a:lnTo>
                  <a:cubicBezTo>
                    <a:pt x="25785" y="1265230"/>
                    <a:pt x="16859" y="1261533"/>
                    <a:pt x="10278" y="1254952"/>
                  </a:cubicBezTo>
                  <a:cubicBezTo>
                    <a:pt x="3697" y="1248371"/>
                    <a:pt x="0" y="1239445"/>
                    <a:pt x="0" y="1230138"/>
                  </a:cubicBezTo>
                  <a:lnTo>
                    <a:pt x="0" y="35092"/>
                  </a:lnTo>
                  <a:cubicBezTo>
                    <a:pt x="0" y="25785"/>
                    <a:pt x="3697" y="16859"/>
                    <a:pt x="10278" y="10278"/>
                  </a:cubicBezTo>
                  <a:cubicBezTo>
                    <a:pt x="16859" y="3697"/>
                    <a:pt x="25785" y="0"/>
                    <a:pt x="35092" y="0"/>
                  </a:cubicBez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7"/>
            <p:cNvSpPr txBox="1"/>
            <p:nvPr/>
          </p:nvSpPr>
          <p:spPr>
            <a:xfrm>
              <a:off x="0" y="-38100"/>
              <a:ext cx="2963395" cy="130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17"/>
          <p:cNvSpPr txBox="1"/>
          <p:nvPr/>
        </p:nvSpPr>
        <p:spPr>
          <a:xfrm>
            <a:off x="3759698" y="4169265"/>
            <a:ext cx="10768603" cy="3806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33214" lvl="1" marL="666430" marR="0" rtl="0" algn="l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86"/>
              <a:buFont typeface="Arial"/>
              <a:buChar char="•"/>
            </a:pPr>
            <a:r>
              <a:rPr b="0" i="0" lang="en-US" sz="3086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Green Team: Habitat und Versorgung für die Astronauten auf dem Mars</a:t>
            </a:r>
            <a:endParaRPr/>
          </a:p>
          <a:p>
            <a:pPr indent="-333214" lvl="1" marL="666430" marR="0" rtl="0" algn="l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86"/>
              <a:buFont typeface="Arial"/>
              <a:buChar char="•"/>
            </a:pPr>
            <a:r>
              <a:rPr b="0" i="0" lang="en-US" sz="3086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Blue Team: wissenschaftliche Forschung und Experimente</a:t>
            </a:r>
            <a:endParaRPr/>
          </a:p>
          <a:p>
            <a:pPr indent="-333214" lvl="1" marL="666430" marR="0" rtl="0" algn="l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86"/>
              <a:buFont typeface="Arial"/>
              <a:buChar char="•"/>
            </a:pPr>
            <a:r>
              <a:rPr b="0" i="0" lang="en-US" sz="3086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Red Team: Übergang zwischen Mars und Erde</a:t>
            </a:r>
            <a:endParaRPr/>
          </a:p>
          <a:p>
            <a:pPr indent="-333214" lvl="1" marL="666430" marR="0" rtl="0" algn="l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86"/>
              <a:buFont typeface="Arial"/>
              <a:buChar char="•"/>
            </a:pPr>
            <a:r>
              <a:rPr b="0" i="0" lang="en-US" sz="3086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Maroon Team: Landung und Start</a:t>
            </a:r>
            <a:endParaRPr/>
          </a:p>
          <a:p>
            <a:pPr indent="-333214" lvl="1" marL="666430" marR="0" rtl="0" algn="l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86"/>
              <a:buFont typeface="Arial"/>
              <a:buChar char="•"/>
            </a:pPr>
            <a:r>
              <a:rPr b="0" i="0" lang="en-US" sz="3086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Gold Team: Mission Control</a:t>
            </a:r>
            <a:endParaRPr/>
          </a:p>
        </p:txBody>
      </p:sp>
      <p:grpSp>
        <p:nvGrpSpPr>
          <p:cNvPr id="124" name="Google Shape;124;p17"/>
          <p:cNvGrpSpPr/>
          <p:nvPr/>
        </p:nvGrpSpPr>
        <p:grpSpPr>
          <a:xfrm>
            <a:off x="3518138" y="1332860"/>
            <a:ext cx="11251714" cy="1958768"/>
            <a:chOff x="0" y="-38100"/>
            <a:chExt cx="2963395" cy="795342"/>
          </a:xfrm>
        </p:grpSpPr>
        <p:sp>
          <p:nvSpPr>
            <p:cNvPr id="125" name="Google Shape;125;p17"/>
            <p:cNvSpPr/>
            <p:nvPr/>
          </p:nvSpPr>
          <p:spPr>
            <a:xfrm>
              <a:off x="0" y="0"/>
              <a:ext cx="2963395" cy="757242"/>
            </a:xfrm>
            <a:custGeom>
              <a:rect b="b" l="l" r="r" t="t"/>
              <a:pathLst>
                <a:path extrusionOk="0" h="757242" w="2963395">
                  <a:moveTo>
                    <a:pt x="35092" y="0"/>
                  </a:moveTo>
                  <a:lnTo>
                    <a:pt x="2928304" y="0"/>
                  </a:lnTo>
                  <a:cubicBezTo>
                    <a:pt x="2937611" y="0"/>
                    <a:pt x="2946536" y="3697"/>
                    <a:pt x="2953117" y="10278"/>
                  </a:cubicBezTo>
                  <a:cubicBezTo>
                    <a:pt x="2959698" y="16859"/>
                    <a:pt x="2963395" y="25785"/>
                    <a:pt x="2963395" y="35092"/>
                  </a:cubicBezTo>
                  <a:lnTo>
                    <a:pt x="2963395" y="722150"/>
                  </a:lnTo>
                  <a:cubicBezTo>
                    <a:pt x="2963395" y="741531"/>
                    <a:pt x="2947684" y="757242"/>
                    <a:pt x="2928304" y="757242"/>
                  </a:cubicBezTo>
                  <a:lnTo>
                    <a:pt x="35092" y="757242"/>
                  </a:lnTo>
                  <a:cubicBezTo>
                    <a:pt x="25785" y="757242"/>
                    <a:pt x="16859" y="753545"/>
                    <a:pt x="10278" y="746964"/>
                  </a:cubicBezTo>
                  <a:cubicBezTo>
                    <a:pt x="3697" y="740383"/>
                    <a:pt x="0" y="731457"/>
                    <a:pt x="0" y="722150"/>
                  </a:cubicBezTo>
                  <a:lnTo>
                    <a:pt x="0" y="35092"/>
                  </a:lnTo>
                  <a:cubicBezTo>
                    <a:pt x="0" y="25785"/>
                    <a:pt x="3697" y="16859"/>
                    <a:pt x="10278" y="10278"/>
                  </a:cubicBezTo>
                  <a:cubicBezTo>
                    <a:pt x="16859" y="3697"/>
                    <a:pt x="25785" y="0"/>
                    <a:pt x="35092" y="0"/>
                  </a:cubicBez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7"/>
            <p:cNvSpPr txBox="1"/>
            <p:nvPr/>
          </p:nvSpPr>
          <p:spPr>
            <a:xfrm>
              <a:off x="0" y="-38100"/>
              <a:ext cx="2963395" cy="795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7"/>
          <p:cNvSpPr txBox="1"/>
          <p:nvPr/>
        </p:nvSpPr>
        <p:spPr>
          <a:xfrm>
            <a:off x="3518140" y="1871688"/>
            <a:ext cx="11459100" cy="8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724" u="none" cap="none" strike="noStrike">
                <a:solidFill>
                  <a:srgbClr val="FFFFFF"/>
                </a:solidFill>
                <a:latin typeface="MuseoModerno Medium"/>
                <a:ea typeface="MuseoModerno Medium"/>
                <a:cs typeface="MuseoModerno Medium"/>
                <a:sym typeface="MuseoModerno Medium"/>
              </a:rPr>
              <a:t>Aufgaben der </a:t>
            </a:r>
            <a:r>
              <a:rPr lang="en-US" sz="5724">
                <a:solidFill>
                  <a:srgbClr val="FFFFFF"/>
                </a:solidFill>
                <a:latin typeface="MuseoModerno Medium"/>
                <a:ea typeface="MuseoModerno Medium"/>
                <a:cs typeface="MuseoModerno Medium"/>
                <a:sym typeface="MuseoModerno Medium"/>
              </a:rPr>
              <a:t>Teams</a:t>
            </a:r>
            <a:endParaRPr>
              <a:latin typeface="MuseoModerno Medium"/>
              <a:ea typeface="MuseoModerno Medium"/>
              <a:cs typeface="MuseoModerno Medium"/>
              <a:sym typeface="MuseoModerno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08" l="0" r="0" t="-16609"/>
            </a:stretch>
          </a:blipFill>
          <a:ln>
            <a:noFill/>
          </a:ln>
        </p:spPr>
      </p:sp>
      <p:grpSp>
        <p:nvGrpSpPr>
          <p:cNvPr id="133" name="Google Shape;133;p18"/>
          <p:cNvGrpSpPr/>
          <p:nvPr/>
        </p:nvGrpSpPr>
        <p:grpSpPr>
          <a:xfrm>
            <a:off x="1028700" y="1138955"/>
            <a:ext cx="16230600" cy="7864429"/>
            <a:chOff x="0" y="-38100"/>
            <a:chExt cx="4274726" cy="2071290"/>
          </a:xfrm>
        </p:grpSpPr>
        <p:sp>
          <p:nvSpPr>
            <p:cNvPr id="134" name="Google Shape;134;p18"/>
            <p:cNvSpPr/>
            <p:nvPr/>
          </p:nvSpPr>
          <p:spPr>
            <a:xfrm>
              <a:off x="0" y="0"/>
              <a:ext cx="4274726" cy="2033190"/>
            </a:xfrm>
            <a:custGeom>
              <a:rect b="b" l="l" r="r" t="t"/>
              <a:pathLst>
                <a:path extrusionOk="0" h="2033190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008863"/>
                  </a:lnTo>
                  <a:cubicBezTo>
                    <a:pt x="4274726" y="2022299"/>
                    <a:pt x="4263834" y="2033190"/>
                    <a:pt x="4250399" y="2033190"/>
                  </a:cubicBezTo>
                  <a:lnTo>
                    <a:pt x="24327" y="2033190"/>
                  </a:lnTo>
                  <a:cubicBezTo>
                    <a:pt x="10891" y="2033190"/>
                    <a:pt x="0" y="2022299"/>
                    <a:pt x="0" y="200886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8"/>
            <p:cNvSpPr txBox="1"/>
            <p:nvPr/>
          </p:nvSpPr>
          <p:spPr>
            <a:xfrm>
              <a:off x="0" y="-38100"/>
              <a:ext cx="4274726" cy="2071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" name="Google Shape;136;p18"/>
          <p:cNvSpPr/>
          <p:nvPr/>
        </p:nvSpPr>
        <p:spPr>
          <a:xfrm>
            <a:off x="1196163" y="4235940"/>
            <a:ext cx="5476513" cy="3669996"/>
          </a:xfrm>
          <a:custGeom>
            <a:rect b="b" l="l" r="r" t="t"/>
            <a:pathLst>
              <a:path extrusionOk="0" h="3669996" w="5476513">
                <a:moveTo>
                  <a:pt x="0" y="0"/>
                </a:moveTo>
                <a:lnTo>
                  <a:pt x="5476513" y="0"/>
                </a:lnTo>
                <a:lnTo>
                  <a:pt x="5476513" y="3669996"/>
                </a:lnTo>
                <a:lnTo>
                  <a:pt x="0" y="3669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18"/>
          <p:cNvSpPr txBox="1"/>
          <p:nvPr/>
        </p:nvSpPr>
        <p:spPr>
          <a:xfrm>
            <a:off x="6976690" y="3064753"/>
            <a:ext cx="10282800" cy="51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6031" lvl="1" marL="817462" marR="0" rtl="0" algn="l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86"/>
              <a:buFont typeface="Arial"/>
              <a:buChar char="•"/>
            </a:pPr>
            <a:r>
              <a:rPr b="0" i="0" lang="en-US" sz="3586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Mission Control </a:t>
            </a:r>
            <a:endParaRPr sz="1200"/>
          </a:p>
          <a:p>
            <a:pPr indent="-396031" lvl="1" marL="817462" marR="0" rtl="0" algn="l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86"/>
              <a:buFont typeface="Arial"/>
              <a:buChar char="•"/>
            </a:pPr>
            <a:r>
              <a:rPr b="0" i="0" lang="en-US" sz="3586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Budget</a:t>
            </a:r>
            <a:endParaRPr sz="1200"/>
          </a:p>
          <a:p>
            <a:pPr indent="-396031" lvl="1" marL="817462" marR="0" rtl="0" algn="l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86"/>
              <a:buFont typeface="Arial"/>
              <a:buChar char="•"/>
            </a:pPr>
            <a:r>
              <a:rPr b="0" i="0" lang="en-US" sz="3586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Beachtung von Gesetzgebung</a:t>
            </a:r>
            <a:endParaRPr sz="1200"/>
          </a:p>
          <a:p>
            <a:pPr indent="-532275" lvl="2" marL="1634924" marR="0" rtl="0" algn="l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86"/>
              <a:buFont typeface="Arial"/>
              <a:buChar char="⚬"/>
            </a:pPr>
            <a:r>
              <a:rPr b="0" i="0" lang="en-US" sz="3586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Outer Space Treaty</a:t>
            </a:r>
            <a:endParaRPr sz="1200"/>
          </a:p>
          <a:p>
            <a:pPr indent="-396031" lvl="1" marL="817462" marR="0" rtl="0" algn="l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86"/>
              <a:buFont typeface="Arial"/>
              <a:buChar char="•"/>
            </a:pPr>
            <a:r>
              <a:rPr b="0" i="0" lang="en-US" sz="3586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Sicherheit</a:t>
            </a:r>
            <a:endParaRPr sz="1200"/>
          </a:p>
          <a:p>
            <a:pPr indent="-532275" lvl="2" marL="1634924" marR="0" rtl="0" algn="l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86"/>
              <a:buFont typeface="Arial"/>
              <a:buChar char="⚬"/>
            </a:pPr>
            <a:r>
              <a:rPr b="0" i="0" lang="en-US" sz="3586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Training der Astronauten</a:t>
            </a:r>
            <a:endParaRPr sz="1200"/>
          </a:p>
          <a:p>
            <a:pPr indent="-396031" lvl="1" marL="817462" marR="0" rtl="0" algn="l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86"/>
              <a:buFont typeface="Arial"/>
              <a:buChar char="•"/>
            </a:pPr>
            <a:r>
              <a:rPr b="0" i="0" lang="en-US" sz="3586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Kommunikation</a:t>
            </a:r>
            <a:endParaRPr sz="1200"/>
          </a:p>
        </p:txBody>
      </p:sp>
      <p:sp>
        <p:nvSpPr>
          <p:cNvPr id="138" name="Google Shape;138;p18"/>
          <p:cNvSpPr txBox="1"/>
          <p:nvPr/>
        </p:nvSpPr>
        <p:spPr>
          <a:xfrm>
            <a:off x="3414397" y="1943100"/>
            <a:ext cx="11459100" cy="8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724" u="none" cap="none" strike="noStrike">
                <a:solidFill>
                  <a:srgbClr val="FFFFFF"/>
                </a:solidFill>
                <a:latin typeface="MuseoModerno Medium"/>
                <a:ea typeface="MuseoModerno Medium"/>
                <a:cs typeface="MuseoModerno Medium"/>
                <a:sym typeface="MuseoModerno Medium"/>
              </a:rPr>
              <a:t>Gold </a:t>
            </a:r>
            <a:r>
              <a:rPr lang="en-US" sz="5724">
                <a:solidFill>
                  <a:srgbClr val="FFFFFF"/>
                </a:solidFill>
                <a:latin typeface="MuseoModerno Medium"/>
                <a:ea typeface="MuseoModerno Medium"/>
                <a:cs typeface="MuseoModerno Medium"/>
                <a:sym typeface="MuseoModerno Medium"/>
              </a:rPr>
              <a:t>Team</a:t>
            </a:r>
            <a:endParaRPr>
              <a:latin typeface="MuseoModerno Medium"/>
              <a:ea typeface="MuseoModerno Medium"/>
              <a:cs typeface="MuseoModerno Medium"/>
              <a:sym typeface="MuseoModerno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55F82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/>
          <p:nvPr/>
        </p:nvSpPr>
        <p:spPr>
          <a:xfrm>
            <a:off x="11889539" y="1765685"/>
            <a:ext cx="7231288" cy="6755630"/>
          </a:xfrm>
          <a:custGeom>
            <a:rect b="b" l="l" r="r" t="t"/>
            <a:pathLst>
              <a:path extrusionOk="0" h="6755630" w="7231288">
                <a:moveTo>
                  <a:pt x="0" y="0"/>
                </a:moveTo>
                <a:lnTo>
                  <a:pt x="7231288" y="0"/>
                </a:lnTo>
                <a:lnTo>
                  <a:pt x="7231288" y="6755630"/>
                </a:lnTo>
                <a:lnTo>
                  <a:pt x="0" y="6755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19"/>
          <p:cNvSpPr txBox="1"/>
          <p:nvPr/>
        </p:nvSpPr>
        <p:spPr>
          <a:xfrm>
            <a:off x="792474" y="914400"/>
            <a:ext cx="11097000" cy="8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724" u="none" cap="none" strike="noStrike">
                <a:solidFill>
                  <a:srgbClr val="FFFFFF"/>
                </a:solidFill>
                <a:latin typeface="MuseoModerno Medium"/>
                <a:ea typeface="MuseoModerno Medium"/>
                <a:cs typeface="MuseoModerno Medium"/>
                <a:sym typeface="MuseoModerno Medium"/>
              </a:rPr>
              <a:t>T</a:t>
            </a:r>
            <a:r>
              <a:rPr lang="en-US" sz="5724">
                <a:solidFill>
                  <a:srgbClr val="FFFFFF"/>
                </a:solidFill>
                <a:latin typeface="MuseoModerno Medium"/>
                <a:ea typeface="MuseoModerno Medium"/>
                <a:cs typeface="MuseoModerno Medium"/>
                <a:sym typeface="MuseoModerno Medium"/>
              </a:rPr>
              <a:t>ä</a:t>
            </a:r>
            <a:r>
              <a:rPr i="0" lang="en-US" sz="5724" u="none" cap="none" strike="noStrike">
                <a:solidFill>
                  <a:srgbClr val="FFFFFF"/>
                </a:solidFill>
                <a:latin typeface="MuseoModerno Medium"/>
                <a:ea typeface="MuseoModerno Medium"/>
                <a:cs typeface="MuseoModerno Medium"/>
                <a:sym typeface="MuseoModerno Medium"/>
              </a:rPr>
              <a:t>glicher </a:t>
            </a:r>
            <a:r>
              <a:rPr lang="en-US" sz="5724">
                <a:solidFill>
                  <a:srgbClr val="FFFFFF"/>
                </a:solidFill>
                <a:latin typeface="MuseoModerno Medium"/>
                <a:ea typeface="MuseoModerno Medium"/>
                <a:cs typeface="MuseoModerno Medium"/>
                <a:sym typeface="MuseoModerno Medium"/>
              </a:rPr>
              <a:t>A</a:t>
            </a:r>
            <a:r>
              <a:rPr i="0" lang="en-US" sz="5724" u="none" cap="none" strike="noStrike">
                <a:solidFill>
                  <a:srgbClr val="FFFFFF"/>
                </a:solidFill>
                <a:latin typeface="MuseoModerno Medium"/>
                <a:ea typeface="MuseoModerno Medium"/>
                <a:cs typeface="MuseoModerno Medium"/>
                <a:sym typeface="MuseoModerno Medium"/>
              </a:rPr>
              <a:t>blauf</a:t>
            </a:r>
            <a:endParaRPr>
              <a:latin typeface="MuseoModerno Medium"/>
              <a:ea typeface="MuseoModerno Medium"/>
              <a:cs typeface="MuseoModerno Medium"/>
              <a:sym typeface="MuseoModerno Medium"/>
            </a:endParaRPr>
          </a:p>
        </p:txBody>
      </p:sp>
      <p:sp>
        <p:nvSpPr>
          <p:cNvPr id="145" name="Google Shape;145;p19"/>
          <p:cNvSpPr txBox="1"/>
          <p:nvPr/>
        </p:nvSpPr>
        <p:spPr>
          <a:xfrm>
            <a:off x="792474" y="2558174"/>
            <a:ext cx="9882300" cy="51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4916" lvl="1" marL="769833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65"/>
              <a:buFont typeface="Arial"/>
              <a:buChar char="•"/>
            </a:pPr>
            <a:r>
              <a:rPr b="0" i="0" lang="en-US" sz="3565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7:45 Uhr Treffen beim Universitätsgebäude</a:t>
            </a:r>
            <a:endParaRPr/>
          </a:p>
          <a:p>
            <a:pPr indent="-384916" lvl="1" marL="769833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65"/>
              <a:buFont typeface="Arial"/>
              <a:buChar char="•"/>
            </a:pPr>
            <a:r>
              <a:rPr b="0" i="0" lang="en-US" sz="3565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arbeiten an der Mission in den Teams in eigenen Räumen bis ca. 17:00 Uhr</a:t>
            </a:r>
            <a:endParaRPr/>
          </a:p>
          <a:p>
            <a:pPr indent="-384916" lvl="1" marL="769833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65"/>
              <a:buFont typeface="Arial"/>
              <a:buChar char="•"/>
            </a:pPr>
            <a:r>
              <a:rPr b="0" i="0" lang="en-US" sz="3565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Präsentationen von NASA-Mitarbeitern</a:t>
            </a:r>
            <a:endParaRPr/>
          </a:p>
          <a:p>
            <a:pPr indent="-384916" lvl="1" marL="769833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65"/>
              <a:buFont typeface="Arial"/>
              <a:buChar char="•"/>
            </a:pPr>
            <a:r>
              <a:rPr b="0" i="0" lang="en-US" sz="3565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Abends verschiedene Veranstaltungen oder Zeit mit der Gastfamilie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6150" y="-2340775"/>
            <a:ext cx="19628424" cy="1472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/>
          <p:nvPr/>
        </p:nvSpPr>
        <p:spPr>
          <a:xfrm>
            <a:off x="2001589" y="2197500"/>
            <a:ext cx="14284800" cy="1529700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3420000" dist="85725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100" u="none" cap="none" strike="noStrike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Erstes Kennenlernen</a:t>
            </a:r>
            <a:endParaRPr sz="7100">
              <a:latin typeface="MuseoModerno"/>
              <a:ea typeface="MuseoModerno"/>
              <a:cs typeface="MuseoModerno"/>
              <a:sym typeface="MuseoModern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6000" y="-1559475"/>
            <a:ext cx="18761576" cy="140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/>
          <p:nvPr/>
        </p:nvSpPr>
        <p:spPr>
          <a:xfrm>
            <a:off x="2012377" y="7785245"/>
            <a:ext cx="14284800" cy="2106900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3420000" dist="85725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00">
                <a:solidFill>
                  <a:srgbClr val="FFFFFF"/>
                </a:solidFill>
                <a:latin typeface="MuseoModerno"/>
                <a:ea typeface="MuseoModerno"/>
                <a:cs typeface="MuseoModerno"/>
                <a:sym typeface="MuseoModerno"/>
              </a:rPr>
              <a:t>BBQ</a:t>
            </a:r>
            <a:endParaRPr sz="9800">
              <a:solidFill>
                <a:srgbClr val="FFFFFF"/>
              </a:solidFill>
              <a:latin typeface="MuseoModerno"/>
              <a:ea typeface="MuseoModerno"/>
              <a:cs typeface="MuseoModerno"/>
              <a:sym typeface="MuseoModern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