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6" r:id="rId3"/>
    <p:sldId id="261" r:id="rId4"/>
    <p:sldId id="263" r:id="rId5"/>
    <p:sldId id="258" r:id="rId6"/>
    <p:sldId id="277" r:id="rId7"/>
    <p:sldId id="318" r:id="rId8"/>
    <p:sldId id="313" r:id="rId9"/>
    <p:sldId id="328" r:id="rId10"/>
    <p:sldId id="314" r:id="rId11"/>
    <p:sldId id="268" r:id="rId12"/>
    <p:sldId id="264" r:id="rId13"/>
    <p:sldId id="299" r:id="rId14"/>
    <p:sldId id="265" r:id="rId15"/>
    <p:sldId id="282" r:id="rId16"/>
    <p:sldId id="284" r:id="rId17"/>
    <p:sldId id="283" r:id="rId18"/>
    <p:sldId id="285" r:id="rId19"/>
    <p:sldId id="288" r:id="rId20"/>
    <p:sldId id="271" r:id="rId21"/>
    <p:sldId id="287" r:id="rId22"/>
    <p:sldId id="273" r:id="rId23"/>
    <p:sldId id="269" r:id="rId24"/>
    <p:sldId id="270" r:id="rId25"/>
    <p:sldId id="290" r:id="rId26"/>
    <p:sldId id="294" r:id="rId27"/>
    <p:sldId id="292" r:id="rId28"/>
    <p:sldId id="281" r:id="rId29"/>
    <p:sldId id="272" r:id="rId30"/>
    <p:sldId id="280" r:id="rId31"/>
    <p:sldId id="279" r:id="rId32"/>
    <p:sldId id="295" r:id="rId33"/>
    <p:sldId id="301" r:id="rId34"/>
    <p:sldId id="302" r:id="rId35"/>
    <p:sldId id="303" r:id="rId36"/>
    <p:sldId id="326" r:id="rId37"/>
    <p:sldId id="305" r:id="rId38"/>
    <p:sldId id="304" r:id="rId39"/>
    <p:sldId id="297" r:id="rId40"/>
    <p:sldId id="306" r:id="rId41"/>
    <p:sldId id="308" r:id="rId42"/>
    <p:sldId id="307" r:id="rId43"/>
    <p:sldId id="312" r:id="rId44"/>
    <p:sldId id="310" r:id="rId45"/>
    <p:sldId id="309" r:id="rId46"/>
    <p:sldId id="266" r:id="rId47"/>
    <p:sldId id="321" r:id="rId48"/>
    <p:sldId id="323" r:id="rId49"/>
    <p:sldId id="324" r:id="rId50"/>
    <p:sldId id="329" r:id="rId5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ACCFAC-A4E9-C0FA-36D9-0160D94648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766C19C-A5B0-A758-B6BA-3D7B0B11D0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97CCE4E-B5CA-59A7-CB45-FD945D35F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3AE2E-083C-4D73-B532-67AD41316EFD}" type="datetimeFigureOut">
              <a:rPr lang="de-DE" smtClean="0"/>
              <a:t>06.05.2024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E3D9A4D-1385-5B01-303B-ECC552298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E86BA0D-D2E3-B1F3-0388-118F3A43D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151B1-5C17-4F7D-B383-1FA3214CD4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1464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3C119A-4735-BD59-7198-124DD0B48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CA0A4DF-4AF7-3B50-36E6-E25CA2A3C9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35E6DC5-0BC7-0EFB-AF51-256BC5258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3AE2E-083C-4D73-B532-67AD41316EFD}" type="datetimeFigureOut">
              <a:rPr lang="de-DE" smtClean="0"/>
              <a:t>06.05.2024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41E5FB8-1D5B-F7ED-7CAB-A1A50608E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CBB64D3-2E41-7D6F-190E-D5F21471B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151B1-5C17-4F7D-B383-1FA3214CD4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8460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C8AC18A9-27AD-26EF-0DD5-C8A1C2F803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436E812-2E1B-407B-3A87-57A137809E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DB5BE30-E494-1B2B-D897-8B089C7AA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3AE2E-083C-4D73-B532-67AD41316EFD}" type="datetimeFigureOut">
              <a:rPr lang="de-DE" smtClean="0"/>
              <a:t>06.05.2024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10A1D5D-C33B-83EF-3225-C173047DE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017972B-7E19-EF2E-DEC5-C2AB3C9C2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151B1-5C17-4F7D-B383-1FA3214CD4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7576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6BDC29-D537-B375-083F-D69416F77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AFD4B13-BA19-8160-66A8-74A2744647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9137045-ED56-0FC2-9E1A-00ECE7BB8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3AE2E-083C-4D73-B532-67AD41316EFD}" type="datetimeFigureOut">
              <a:rPr lang="de-DE" smtClean="0"/>
              <a:t>06.05.2024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5BC5637-B092-B413-2BCC-8B9C15FD9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3DECEAB-2B4F-921D-8C1D-266299601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151B1-5C17-4F7D-B383-1FA3214CD4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4446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083540-CC54-6B94-08F2-CCFDF0F26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4F5F6B1-4B76-E4AD-0873-E70BA52257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E493DA0-F516-784F-048D-18404695C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3AE2E-083C-4D73-B532-67AD41316EFD}" type="datetimeFigureOut">
              <a:rPr lang="de-DE" smtClean="0"/>
              <a:t>06.05.2024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9D185BE-4211-B92C-1026-C764FEFC8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00478C2-D8C5-3C25-5D62-482AFE909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151B1-5C17-4F7D-B383-1FA3214CD4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0442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930F13-A986-0B55-0F72-1FAA71CE1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7276379-8806-05A2-8CBD-C29ACABA02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822C2A6-D50B-4FBE-2AC2-623EF5162B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2ED2C3B-FD98-28D2-74A7-9403011F1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3AE2E-083C-4D73-B532-67AD41316EFD}" type="datetimeFigureOut">
              <a:rPr lang="de-DE" smtClean="0"/>
              <a:t>06.05.2024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CD798AE-4484-B2D5-A11D-E83DAA061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BFDF1EB-4046-8F6C-1AF8-5F8F26AF5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151B1-5C17-4F7D-B383-1FA3214CD4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3506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9A2E03-E90C-83ED-8D56-BA0BDB5AE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1F46CF8-1C34-7E28-FAC4-CDA20E5B95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902A912-AA0C-860C-6389-FC6855A88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9DDB125-D819-4CFC-86E5-98C39E1761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455E50C-CD03-78E0-F20C-C0C91137CB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1D388ED-622D-1AEB-8562-2F639BADA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3AE2E-083C-4D73-B532-67AD41316EFD}" type="datetimeFigureOut">
              <a:rPr lang="de-DE" smtClean="0"/>
              <a:t>06.05.2024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8B12E20-2184-CAE7-3D83-0CDC63FA0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FBB677A-8776-9B5C-B7C1-86F606561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151B1-5C17-4F7D-B383-1FA3214CD4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176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E37D25-FCB9-43CF-25DC-BE475DB8B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0BC8059-E964-C140-8C3C-26D19C4FF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3AE2E-083C-4D73-B532-67AD41316EFD}" type="datetimeFigureOut">
              <a:rPr lang="de-DE" smtClean="0"/>
              <a:t>06.05.2024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586A93F-D9F5-779B-F751-C25F6F73F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D5C5FBC-917E-8B4C-5C4C-3199468EB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151B1-5C17-4F7D-B383-1FA3214CD4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6958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BB13F35-7EB8-E918-5C67-BEDC8A7F5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3AE2E-083C-4D73-B532-67AD41316EFD}" type="datetimeFigureOut">
              <a:rPr lang="de-DE" smtClean="0"/>
              <a:t>06.05.2024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C75C428-DCF9-D9FF-979F-FEEE1911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89CE33B-0C24-B9A0-8CBA-87690B952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151B1-5C17-4F7D-B383-1FA3214CD4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6196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B85514-DE47-F985-9839-A4D5F1838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599712D-AC8D-A01B-81D5-FC964D9E9F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1C62FFA-8B82-F1E6-7905-9C87641D50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A415784-B40D-7348-A2DA-1AF410E38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3AE2E-083C-4D73-B532-67AD41316EFD}" type="datetimeFigureOut">
              <a:rPr lang="de-DE" smtClean="0"/>
              <a:t>06.05.2024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7AE6694-F6BC-62E7-B608-17240F824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F192738-C335-CFD7-C703-DFF22748E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151B1-5C17-4F7D-B383-1FA3214CD4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11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CDD7A4-D696-1A3D-BF96-D272A1834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77EAEA60-F134-1E0A-3D16-9B39441431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FE028D6-D1DB-1029-45E9-AD032E1186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67E8EB1-80DA-BBB4-BA54-A36DCD79A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3AE2E-083C-4D73-B532-67AD41316EFD}" type="datetimeFigureOut">
              <a:rPr lang="de-DE" smtClean="0"/>
              <a:t>06.05.2024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8CFFFF2-1AF8-C842-00F0-A9B9C72B7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A09FF79-B132-A200-BD3A-DE666B958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151B1-5C17-4F7D-B383-1FA3214CD4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6687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A481D5A-AF96-FAF3-2140-968E778EE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28A2EA8-6D2A-CD31-A89E-8B2CC53D64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E613901-1E3C-D7E3-9C80-EB6BF12CB6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53AE2E-083C-4D73-B532-67AD41316EFD}" type="datetimeFigureOut">
              <a:rPr lang="de-DE" smtClean="0"/>
              <a:t>06.05.2024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680723-F388-A9E8-7F47-FC1E0483D5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3C8C87E-1E39-5457-6CA6-57D1C1404A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8151B1-5C17-4F7D-B383-1FA3214CD4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3645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Digitales Compositing, Raum, PC-Spiel, Weltraum enthält.&#10;&#10;Automatisch generierte Beschreibung">
            <a:extLst>
              <a:ext uri="{FF2B5EF4-FFF2-40B4-BE49-F238E27FC236}">
                <a16:creationId xmlns:a16="http://schemas.microsoft.com/office/drawing/2014/main" id="{B3C4FC45-5487-1BCB-623F-5CA7A1E3D7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198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52D36F-72DC-5EB0-F5A0-592BCBD23D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5200" y="1815548"/>
            <a:ext cx="10391914" cy="2451652"/>
          </a:xfrm>
        </p:spPr>
        <p:txBody>
          <a:bodyPr>
            <a:normAutofit/>
          </a:bodyPr>
          <a:lstStyle/>
          <a:p>
            <a:r>
              <a:rPr lang="de-DE" sz="8000" b="1">
                <a:ln w="22225">
                  <a:solidFill>
                    <a:schemeClr val="tx1"/>
                  </a:solidFill>
                  <a:miter lim="800000"/>
                </a:ln>
                <a:noFill/>
              </a:rPr>
              <a:t>UNITED SPACE SCHOOL 2023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201ABF9-CA54-06F3-D1C7-5A1484DAFF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17268" y="5119127"/>
            <a:ext cx="2957443" cy="662607"/>
          </a:xfrm>
        </p:spPr>
        <p:txBody>
          <a:bodyPr>
            <a:normAutofit/>
          </a:bodyPr>
          <a:lstStyle/>
          <a:p>
            <a:pPr algn="l"/>
            <a:r>
              <a:rPr lang="de-DE" sz="3200"/>
              <a:t>-Catalina Walde-</a:t>
            </a:r>
          </a:p>
        </p:txBody>
      </p:sp>
    </p:spTree>
    <p:extLst>
      <p:ext uri="{BB962C8B-B14F-4D97-AF65-F5344CB8AC3E}">
        <p14:creationId xmlns:p14="http://schemas.microsoft.com/office/powerpoint/2010/main" val="25032466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eck 22">
            <a:extLst>
              <a:ext uri="{FF2B5EF4-FFF2-40B4-BE49-F238E27FC236}">
                <a16:creationId xmlns:a16="http://schemas.microsoft.com/office/drawing/2014/main" id="{F718D110-8CD4-C223-015C-47A2ADCC085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B7C402F-7536-45F2-EB66-0C969D175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>
                <a:solidFill>
                  <a:schemeClr val="bg1"/>
                </a:solidFill>
              </a:rPr>
              <a:t>Aufgaben der Teams bei der Marsmission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A3FD1D8-11AF-465C-4EB7-D73F85A6FFA6}"/>
              </a:ext>
            </a:extLst>
          </p:cNvPr>
          <p:cNvSpPr txBox="1"/>
          <p:nvPr/>
        </p:nvSpPr>
        <p:spPr>
          <a:xfrm>
            <a:off x="9826654" y="2099102"/>
            <a:ext cx="2159825" cy="64633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3600">
                <a:solidFill>
                  <a:srgbClr val="FFFF00"/>
                </a:solidFill>
              </a:rPr>
              <a:t>Gold Team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F0DDAB9-C2B8-75C9-2A38-1294D67695A5}"/>
              </a:ext>
            </a:extLst>
          </p:cNvPr>
          <p:cNvSpPr txBox="1"/>
          <p:nvPr/>
        </p:nvSpPr>
        <p:spPr>
          <a:xfrm>
            <a:off x="-30390" y="2964904"/>
            <a:ext cx="2815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>
                <a:solidFill>
                  <a:srgbClr val="0070C0"/>
                </a:solidFill>
              </a:rPr>
              <a:t>Mars Exploration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32F5C2E-0892-3FE9-3DE8-46C06A7C51AE}"/>
              </a:ext>
            </a:extLst>
          </p:cNvPr>
          <p:cNvSpPr txBox="1"/>
          <p:nvPr/>
        </p:nvSpPr>
        <p:spPr>
          <a:xfrm>
            <a:off x="2392797" y="3473763"/>
            <a:ext cx="2670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>
                <a:solidFill>
                  <a:srgbClr val="00B050"/>
                </a:solidFill>
              </a:rPr>
              <a:t>Mars Habitation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19CCC79-7A90-5218-06BC-D5C3E9FBFA20}"/>
              </a:ext>
            </a:extLst>
          </p:cNvPr>
          <p:cNvSpPr txBox="1"/>
          <p:nvPr/>
        </p:nvSpPr>
        <p:spPr>
          <a:xfrm>
            <a:off x="4153210" y="2960637"/>
            <a:ext cx="4325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>
                <a:solidFill>
                  <a:schemeClr val="accent2">
                    <a:lumMod val="75000"/>
                  </a:schemeClr>
                </a:solidFill>
              </a:rPr>
              <a:t>Mars Operation &amp; </a:t>
            </a:r>
            <a:r>
              <a:rPr lang="de-DE" sz="2800" err="1">
                <a:solidFill>
                  <a:schemeClr val="accent2">
                    <a:lumMod val="75000"/>
                  </a:schemeClr>
                </a:solidFill>
              </a:rPr>
              <a:t>Logistics</a:t>
            </a:r>
            <a:endParaRPr lang="de-DE" sz="280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9191FF5-4A11-3177-A9C0-B6AC00C40D2E}"/>
              </a:ext>
            </a:extLst>
          </p:cNvPr>
          <p:cNvSpPr txBox="1"/>
          <p:nvPr/>
        </p:nvSpPr>
        <p:spPr>
          <a:xfrm>
            <a:off x="7800505" y="3488124"/>
            <a:ext cx="2374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>
                <a:solidFill>
                  <a:srgbClr val="C00000"/>
                </a:solidFill>
              </a:rPr>
              <a:t>Mars Transit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546A76C-8E98-3EE5-809F-3592D76BEF56}"/>
              </a:ext>
            </a:extLst>
          </p:cNvPr>
          <p:cNvSpPr txBox="1"/>
          <p:nvPr/>
        </p:nvSpPr>
        <p:spPr>
          <a:xfrm>
            <a:off x="9749885" y="2964904"/>
            <a:ext cx="2670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>
                <a:solidFill>
                  <a:schemeClr val="accent4">
                    <a:lumMod val="75000"/>
                  </a:schemeClr>
                </a:solidFill>
              </a:rPr>
              <a:t>Mission Control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E23AE46E-2CA8-4F46-EAFC-8F0255C821BE}"/>
              </a:ext>
            </a:extLst>
          </p:cNvPr>
          <p:cNvSpPr txBox="1"/>
          <p:nvPr/>
        </p:nvSpPr>
        <p:spPr>
          <a:xfrm>
            <a:off x="245384" y="2103095"/>
            <a:ext cx="2264227" cy="6463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3600">
                <a:solidFill>
                  <a:schemeClr val="accent5">
                    <a:lumMod val="60000"/>
                    <a:lumOff val="40000"/>
                  </a:schemeClr>
                </a:solidFill>
              </a:rPr>
              <a:t>Blue Team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E88151B8-5C68-E196-77DD-076C4C946500}"/>
              </a:ext>
            </a:extLst>
          </p:cNvPr>
          <p:cNvSpPr txBox="1"/>
          <p:nvPr/>
        </p:nvSpPr>
        <p:spPr>
          <a:xfrm>
            <a:off x="2517301" y="2103094"/>
            <a:ext cx="2421621" cy="64633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3600">
                <a:solidFill>
                  <a:srgbClr val="92D050"/>
                </a:solidFill>
              </a:rPr>
              <a:t>Green Team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2FBDABCF-C8CE-1267-3023-744F50BC88C8}"/>
              </a:ext>
            </a:extLst>
          </p:cNvPr>
          <p:cNvSpPr txBox="1"/>
          <p:nvPr/>
        </p:nvSpPr>
        <p:spPr>
          <a:xfrm>
            <a:off x="4957875" y="2103094"/>
            <a:ext cx="2785320" cy="64633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3600" err="1">
                <a:solidFill>
                  <a:schemeClr val="accent2">
                    <a:lumMod val="50000"/>
                  </a:schemeClr>
                </a:solidFill>
              </a:rPr>
              <a:t>Maroon</a:t>
            </a:r>
            <a:r>
              <a:rPr lang="de-DE" sz="3600">
                <a:solidFill>
                  <a:schemeClr val="accent2">
                    <a:lumMod val="50000"/>
                  </a:schemeClr>
                </a:solidFill>
              </a:rPr>
              <a:t> Team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91C95594-2F8E-50EB-5BE4-D5AE2A75E81A}"/>
              </a:ext>
            </a:extLst>
          </p:cNvPr>
          <p:cNvSpPr txBox="1"/>
          <p:nvPr/>
        </p:nvSpPr>
        <p:spPr>
          <a:xfrm>
            <a:off x="7757357" y="2103094"/>
            <a:ext cx="2058762" cy="64633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3600" err="1">
                <a:solidFill>
                  <a:srgbClr val="FF0000"/>
                </a:solidFill>
              </a:rPr>
              <a:t>Red</a:t>
            </a:r>
            <a:r>
              <a:rPr lang="de-DE" sz="3600">
                <a:solidFill>
                  <a:srgbClr val="FF0000"/>
                </a:solidFill>
              </a:rPr>
              <a:t> Team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D43AFDA-B76B-DE85-F803-16A72F15F282}"/>
              </a:ext>
            </a:extLst>
          </p:cNvPr>
          <p:cNvSpPr txBox="1"/>
          <p:nvPr/>
        </p:nvSpPr>
        <p:spPr>
          <a:xfrm>
            <a:off x="-30392" y="3980284"/>
            <a:ext cx="2815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>
                <a:solidFill>
                  <a:srgbClr val="0070C0"/>
                </a:solidFill>
              </a:rPr>
              <a:t>Equipment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F95F97D-1C48-3AFA-AA1A-1B622D440BF6}"/>
              </a:ext>
            </a:extLst>
          </p:cNvPr>
          <p:cNvSpPr txBox="1"/>
          <p:nvPr/>
        </p:nvSpPr>
        <p:spPr>
          <a:xfrm>
            <a:off x="-30392" y="4995664"/>
            <a:ext cx="28157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>
                <a:solidFill>
                  <a:srgbClr val="0070C0"/>
                </a:solidFill>
              </a:rPr>
              <a:t>Raumanzüge designen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31F8E0E-5340-FB96-3D7B-2C462BB12764}"/>
              </a:ext>
            </a:extLst>
          </p:cNvPr>
          <p:cNvSpPr txBox="1"/>
          <p:nvPr/>
        </p:nvSpPr>
        <p:spPr>
          <a:xfrm>
            <a:off x="2392797" y="4507578"/>
            <a:ext cx="26706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>
                <a:solidFill>
                  <a:srgbClr val="00B050"/>
                </a:solidFill>
              </a:rPr>
              <a:t>Physische </a:t>
            </a:r>
          </a:p>
          <a:p>
            <a:r>
              <a:rPr lang="de-DE" sz="2800">
                <a:solidFill>
                  <a:srgbClr val="00B050"/>
                </a:solidFill>
              </a:rPr>
              <a:t>       &amp; </a:t>
            </a:r>
          </a:p>
          <a:p>
            <a:r>
              <a:rPr lang="de-DE" sz="2800">
                <a:solidFill>
                  <a:srgbClr val="00B050"/>
                </a:solidFill>
              </a:rPr>
              <a:t>psychische Gesundheit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47909FF-60A1-9E64-7218-74D8BE7C6BF3}"/>
              </a:ext>
            </a:extLst>
          </p:cNvPr>
          <p:cNvSpPr txBox="1"/>
          <p:nvPr/>
        </p:nvSpPr>
        <p:spPr>
          <a:xfrm>
            <a:off x="4153209" y="3979133"/>
            <a:ext cx="4325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>
                <a:solidFill>
                  <a:schemeClr val="accent2">
                    <a:lumMod val="75000"/>
                  </a:schemeClr>
                </a:solidFill>
              </a:rPr>
              <a:t>Lander zur Marsoberfläche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ABCA949-B941-1961-4FBB-5D20CC729398}"/>
              </a:ext>
            </a:extLst>
          </p:cNvPr>
          <p:cNvSpPr txBox="1"/>
          <p:nvPr/>
        </p:nvSpPr>
        <p:spPr>
          <a:xfrm>
            <a:off x="4327363" y="5018994"/>
            <a:ext cx="39769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>
                <a:solidFill>
                  <a:schemeClr val="accent2">
                    <a:lumMod val="75000"/>
                  </a:schemeClr>
                </a:solidFill>
              </a:rPr>
              <a:t>Berechnungen von Geschwindigkeit/ Masse/Volumen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571DD6F3-3F07-2CA5-ED29-7C78A28D49F0}"/>
              </a:ext>
            </a:extLst>
          </p:cNvPr>
          <p:cNvSpPr txBox="1"/>
          <p:nvPr/>
        </p:nvSpPr>
        <p:spPr>
          <a:xfrm>
            <a:off x="7854282" y="4519963"/>
            <a:ext cx="1342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>
                <a:solidFill>
                  <a:srgbClr val="C00000"/>
                </a:solidFill>
              </a:rPr>
              <a:t>Rakete 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C10063A7-7092-4DA7-E1C9-78864CFF4C3E}"/>
              </a:ext>
            </a:extLst>
          </p:cNvPr>
          <p:cNvSpPr txBox="1"/>
          <p:nvPr/>
        </p:nvSpPr>
        <p:spPr>
          <a:xfrm>
            <a:off x="7854282" y="5551802"/>
            <a:ext cx="20614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>
                <a:solidFill>
                  <a:srgbClr val="C00000"/>
                </a:solidFill>
              </a:rPr>
              <a:t>Startfenster berechnen 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8FC11AC8-F132-84C2-5569-C1F9796567A7}"/>
              </a:ext>
            </a:extLst>
          </p:cNvPr>
          <p:cNvSpPr txBox="1"/>
          <p:nvPr/>
        </p:nvSpPr>
        <p:spPr>
          <a:xfrm>
            <a:off x="9749885" y="3979133"/>
            <a:ext cx="2670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>
                <a:solidFill>
                  <a:schemeClr val="accent4">
                    <a:lumMod val="75000"/>
                  </a:schemeClr>
                </a:solidFill>
              </a:rPr>
              <a:t>Budgetplanung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C6261D1F-54EB-4DF2-614D-924E0FF2F0D5}"/>
              </a:ext>
            </a:extLst>
          </p:cNvPr>
          <p:cNvSpPr txBox="1"/>
          <p:nvPr/>
        </p:nvSpPr>
        <p:spPr>
          <a:xfrm>
            <a:off x="9749885" y="5054898"/>
            <a:ext cx="2670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>
                <a:solidFill>
                  <a:schemeClr val="accent4">
                    <a:lumMod val="75000"/>
                  </a:schemeClr>
                </a:solidFill>
              </a:rPr>
              <a:t>Kommunikation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E5E0E8B1-28DC-C47C-EDF3-F62B878927A5}"/>
              </a:ext>
            </a:extLst>
          </p:cNvPr>
          <p:cNvSpPr txBox="1"/>
          <p:nvPr/>
        </p:nvSpPr>
        <p:spPr>
          <a:xfrm>
            <a:off x="9749885" y="6131834"/>
            <a:ext cx="2670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>
                <a:solidFill>
                  <a:schemeClr val="accent4">
                    <a:lumMod val="75000"/>
                  </a:schemeClr>
                </a:solidFill>
              </a:rPr>
              <a:t>Weltraumgesetz</a:t>
            </a:r>
          </a:p>
        </p:txBody>
      </p:sp>
    </p:spTree>
    <p:extLst>
      <p:ext uri="{BB962C8B-B14F-4D97-AF65-F5344CB8AC3E}">
        <p14:creationId xmlns:p14="http://schemas.microsoft.com/office/powerpoint/2010/main" val="31023356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Cartoon, Clipart enthält.&#10;&#10;Automatisch generierte Beschreibung">
            <a:extLst>
              <a:ext uri="{FF2B5EF4-FFF2-40B4-BE49-F238E27FC236}">
                <a16:creationId xmlns:a16="http://schemas.microsoft.com/office/drawing/2014/main" id="{2314B5F0-397B-1E63-1B8B-9F063FD18B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391" y="-72398"/>
            <a:ext cx="5150166" cy="6983152"/>
          </a:xfrm>
        </p:spPr>
      </p:pic>
    </p:spTree>
    <p:extLst>
      <p:ext uri="{BB962C8B-B14F-4D97-AF65-F5344CB8AC3E}">
        <p14:creationId xmlns:p14="http://schemas.microsoft.com/office/powerpoint/2010/main" val="21372780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91793900-90FA-49F2-B935-C199708F7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55AA51-E369-D840-5CFC-07D47C531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590" y="411480"/>
            <a:ext cx="3319114" cy="1698432"/>
          </a:xfrm>
        </p:spPr>
        <p:txBody>
          <a:bodyPr>
            <a:normAutofit/>
          </a:bodyPr>
          <a:lstStyle/>
          <a:p>
            <a:pPr algn="ctr"/>
            <a:r>
              <a:rPr lang="de-DE" sz="4800" b="1">
                <a:solidFill>
                  <a:srgbClr val="00B050"/>
                </a:solidFill>
              </a:rPr>
              <a:t>Green Team</a:t>
            </a:r>
          </a:p>
        </p:txBody>
      </p:sp>
      <p:pic>
        <p:nvPicPr>
          <p:cNvPr id="15" name="Grafik 14" descr="Ein Bild, das Menschliches Gesicht, Kleidung, Person, Im Haus enthält.&#10;&#10;Automatisch generierte Beschreibung">
            <a:extLst>
              <a:ext uri="{FF2B5EF4-FFF2-40B4-BE49-F238E27FC236}">
                <a16:creationId xmlns:a16="http://schemas.microsoft.com/office/drawing/2014/main" id="{8E9B5520-6ECD-C57D-5A57-FCDD5C20D3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1498" y="10"/>
            <a:ext cx="4394336" cy="2509513"/>
          </a:xfrm>
          <a:prstGeom prst="rect">
            <a:avLst/>
          </a:prstGeom>
        </p:spPr>
      </p:pic>
      <p:pic>
        <p:nvPicPr>
          <p:cNvPr id="20" name="Grafik 19" descr="Ein Bild, das Kleidung, Person, Im Haus, Lernen enthält.&#10;&#10;Automatisch generierte Beschreibung">
            <a:extLst>
              <a:ext uri="{FF2B5EF4-FFF2-40B4-BE49-F238E27FC236}">
                <a16:creationId xmlns:a16="http://schemas.microsoft.com/office/drawing/2014/main" id="{8D86E3AF-CFE6-5C96-3071-EE637EDC99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2509525"/>
            <a:ext cx="4381499" cy="4348475"/>
          </a:xfrm>
          <a:prstGeom prst="rect">
            <a:avLst/>
          </a:prstGeom>
        </p:spPr>
      </p:pic>
      <p:pic>
        <p:nvPicPr>
          <p:cNvPr id="13" name="Grafik 12" descr="Ein Bild, das Menschliches Gesicht, Lächeln, Person, Kleidung enthält.&#10;&#10;Automatisch generierte Beschreibung">
            <a:extLst>
              <a:ext uri="{FF2B5EF4-FFF2-40B4-BE49-F238E27FC236}">
                <a16:creationId xmlns:a16="http://schemas.microsoft.com/office/drawing/2014/main" id="{3E252DD8-CC63-64CE-7944-8E7BD46A7B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"/>
          <a:stretch/>
        </p:blipFill>
        <p:spPr>
          <a:xfrm>
            <a:off x="8807838" y="-2"/>
            <a:ext cx="3384162" cy="2553431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A2CDF4EC-7B47-436E-927B-5754042585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489421"/>
            <a:ext cx="12192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F273D9E-5BEA-459A-918F-AF5ACA258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20494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nhaltsplatzhalter 4" descr="Ein Bild, das Kleidung, Person, Menschliches Gesicht, Lächeln enthält.&#10;&#10;Automatisch generierte Beschreibung">
            <a:extLst>
              <a:ext uri="{FF2B5EF4-FFF2-40B4-BE49-F238E27FC236}">
                <a16:creationId xmlns:a16="http://schemas.microsoft.com/office/drawing/2014/main" id="{2B5977A9-D1F4-2CF0-9556-B7165B5BC6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/>
          <a:stretch/>
        </p:blipFill>
        <p:spPr>
          <a:xfrm>
            <a:off x="8775834" y="2553429"/>
            <a:ext cx="3416166" cy="430457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5DFA5EF5-56B1-49EE-B0BB-69B6399FAD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46833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Inhaltsplatzhalter 4" descr="Ein Bild, das Cartoon, Clipart enthält.&#10;&#10;Automatisch generierte Beschreibung">
            <a:extLst>
              <a:ext uri="{FF2B5EF4-FFF2-40B4-BE49-F238E27FC236}">
                <a16:creationId xmlns:a16="http://schemas.microsoft.com/office/drawing/2014/main" id="{CC2E1E2C-5F61-2B8C-F398-9E40B9BF19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57332" y="2553429"/>
            <a:ext cx="3010662" cy="4348477"/>
          </a:xfrm>
        </p:spPr>
      </p:pic>
    </p:spTree>
    <p:extLst>
      <p:ext uri="{BB962C8B-B14F-4D97-AF65-F5344CB8AC3E}">
        <p14:creationId xmlns:p14="http://schemas.microsoft.com/office/powerpoint/2010/main" val="35428966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Kreis, Grafiken, Clipart, Zeichnung enthält.&#10;&#10;Automatisch generierte Beschreibung">
            <a:extLst>
              <a:ext uri="{FF2B5EF4-FFF2-40B4-BE49-F238E27FC236}">
                <a16:creationId xmlns:a16="http://schemas.microsoft.com/office/drawing/2014/main" id="{3268A2EB-33D6-BAA5-841A-684C1345802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237" y="0"/>
            <a:ext cx="6867763" cy="405198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72A85F9-912D-46C7-139E-66B3162F0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4725" y="3873433"/>
            <a:ext cx="5339173" cy="2984567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9E32FA72-B093-33A6-7867-852475EB5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590" y="411480"/>
            <a:ext cx="3319114" cy="1698432"/>
          </a:xfrm>
        </p:spPr>
        <p:txBody>
          <a:bodyPr>
            <a:normAutofit/>
          </a:bodyPr>
          <a:lstStyle/>
          <a:p>
            <a:pPr algn="ctr"/>
            <a:r>
              <a:rPr lang="de-DE" sz="4800" b="1">
                <a:solidFill>
                  <a:srgbClr val="00B050"/>
                </a:solidFill>
              </a:rPr>
              <a:t>Green Team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3326EB2-AFAC-52B8-8A2D-0F86F770B70A}"/>
              </a:ext>
            </a:extLst>
          </p:cNvPr>
          <p:cNvSpPr txBox="1"/>
          <p:nvPr/>
        </p:nvSpPr>
        <p:spPr>
          <a:xfrm>
            <a:off x="110594" y="1748909"/>
            <a:ext cx="5213643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u="sng"/>
              <a:t>Aufgaben: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/>
              <a:t>Team aus Astronauten schaffen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/>
              <a:t>Physische Gesundheit erhalten (Ernährung, Sport)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/>
              <a:t>Psychische Unterstützung leisten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/>
              <a:t>Erholung/Freizeit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/>
              <a:t>Life Support entwickeln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800"/>
              <a:t>Richtige Luftzusammensetzung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800"/>
              <a:t>Rückgewinnung/Recycling der verbrauchten Güter</a:t>
            </a:r>
            <a:endParaRPr lang="de-DE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CC7F9B4-B10F-B517-6A2C-EDFFADC742A6}"/>
              </a:ext>
            </a:extLst>
          </p:cNvPr>
          <p:cNvSpPr txBox="1"/>
          <p:nvPr/>
        </p:nvSpPr>
        <p:spPr>
          <a:xfrm>
            <a:off x="10865672" y="2753734"/>
            <a:ext cx="919905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2400" b="1"/>
              <a:t>ECLSS</a:t>
            </a:r>
          </a:p>
        </p:txBody>
      </p:sp>
    </p:spTree>
    <p:extLst>
      <p:ext uri="{BB962C8B-B14F-4D97-AF65-F5344CB8AC3E}">
        <p14:creationId xmlns:p14="http://schemas.microsoft.com/office/powerpoint/2010/main" val="223004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5352925-4751-4F5E-B434-C1C0CE9171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28B0C87-106B-4BC6-B780-21399D381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EEFF6D6-9C0D-DAC0-1C14-FF14C57818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381000" y="381000"/>
            <a:ext cx="6858000" cy="6096000"/>
          </a:xfrm>
          <a:prstGeom prst="rect">
            <a:avLst/>
          </a:prstGeom>
        </p:spPr>
      </p:pic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C4E50CAF-FD62-D37C-A880-2D04332DA8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4475" y="10"/>
            <a:ext cx="6096000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C50A553-BEC8-5599-C0D5-F50A1334C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472" y="3946624"/>
            <a:ext cx="11926955" cy="207610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de-DE" sz="6600" b="1" kern="120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Meine Erlebnisse</a:t>
            </a:r>
            <a:r>
              <a:rPr lang="de-DE" sz="6600" b="1">
                <a:solidFill>
                  <a:srgbClr val="00B0F0"/>
                </a:solidFill>
              </a:rPr>
              <a:t> bei der NASA</a:t>
            </a:r>
            <a:endParaRPr lang="de-DE" sz="6600" b="1" kern="1200">
              <a:solidFill>
                <a:srgbClr val="00B0F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8E3118B-E002-E0F3-1272-C18A33B95511}"/>
              </a:ext>
            </a:extLst>
          </p:cNvPr>
          <p:cNvSpPr txBox="1"/>
          <p:nvPr/>
        </p:nvSpPr>
        <p:spPr>
          <a:xfrm>
            <a:off x="-3050" y="0"/>
            <a:ext cx="1683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/>
              <a:t>DAY 1</a:t>
            </a:r>
          </a:p>
        </p:txBody>
      </p:sp>
    </p:spTree>
    <p:extLst>
      <p:ext uri="{BB962C8B-B14F-4D97-AF65-F5344CB8AC3E}">
        <p14:creationId xmlns:p14="http://schemas.microsoft.com/office/powerpoint/2010/main" val="427076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4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DBEAE55-3EA1-41D7-A212-5F7D8986C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212206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FC5F0E7-644F-4101-BE72-12825CF53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17551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10" name="Grafik 9" descr="Ein Bild, das Kleidung, Frau, Person, Tisch enthält.&#10;&#10;Automatisch generierte Beschreibung">
            <a:extLst>
              <a:ext uri="{FF2B5EF4-FFF2-40B4-BE49-F238E27FC236}">
                <a16:creationId xmlns:a16="http://schemas.microsoft.com/office/drawing/2014/main" id="{3EA6CB0B-ACEA-36E7-F5F6-F6E8673275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4776" y="10"/>
            <a:ext cx="9547224" cy="6857990"/>
          </a:xfrm>
          <a:custGeom>
            <a:avLst/>
            <a:gdLst/>
            <a:ahLst/>
            <a:cxnLst/>
            <a:rect l="l" t="t" r="r" b="b"/>
            <a:pathLst>
              <a:path w="9547224" h="6858000">
                <a:moveTo>
                  <a:pt x="1623023" y="0"/>
                </a:moveTo>
                <a:lnTo>
                  <a:pt x="2716256" y="0"/>
                </a:lnTo>
                <a:lnTo>
                  <a:pt x="3032455" y="0"/>
                </a:lnTo>
                <a:lnTo>
                  <a:pt x="3496422" y="0"/>
                </a:lnTo>
                <a:lnTo>
                  <a:pt x="5205951" y="0"/>
                </a:lnTo>
                <a:lnTo>
                  <a:pt x="9547224" y="0"/>
                </a:lnTo>
                <a:lnTo>
                  <a:pt x="9547224" y="6858000"/>
                </a:lnTo>
                <a:lnTo>
                  <a:pt x="5205951" y="6858000"/>
                </a:lnTo>
                <a:lnTo>
                  <a:pt x="3496422" y="6858000"/>
                </a:lnTo>
                <a:lnTo>
                  <a:pt x="3032455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  <p:sp>
        <p:nvSpPr>
          <p:cNvPr id="26" name="Freeform: Shape 20">
            <a:extLst>
              <a:ext uri="{FF2B5EF4-FFF2-40B4-BE49-F238E27FC236}">
                <a16:creationId xmlns:a16="http://schemas.microsoft.com/office/drawing/2014/main" id="{B1F9B6B4-B0C4-45C6-A086-901C960D0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644774" y="0"/>
            <a:ext cx="2756893" cy="6858000"/>
          </a:xfrm>
          <a:custGeom>
            <a:avLst/>
            <a:gdLst>
              <a:gd name="connsiteX0" fmla="*/ 1133870 w 2756893"/>
              <a:gd name="connsiteY0" fmla="*/ 0 h 6858000"/>
              <a:gd name="connsiteX1" fmla="*/ 898082 w 2756893"/>
              <a:gd name="connsiteY1" fmla="*/ 0 h 6858000"/>
              <a:gd name="connsiteX2" fmla="*/ 920668 w 2756893"/>
              <a:gd name="connsiteY2" fmla="*/ 14997 h 6858000"/>
              <a:gd name="connsiteX3" fmla="*/ 2554961 w 2756893"/>
              <a:gd name="connsiteY3" fmla="*/ 3621656 h 6858000"/>
              <a:gd name="connsiteX4" fmla="*/ 641513 w 2756893"/>
              <a:gd name="connsiteY4" fmla="*/ 6374814 h 6858000"/>
              <a:gd name="connsiteX5" fmla="*/ 114086 w 2756893"/>
              <a:gd name="connsiteY5" fmla="*/ 6780599 h 6858000"/>
              <a:gd name="connsiteX6" fmla="*/ 0 w 2756893"/>
              <a:gd name="connsiteY6" fmla="*/ 6858000 h 6858000"/>
              <a:gd name="connsiteX7" fmla="*/ 40637 w 2756893"/>
              <a:gd name="connsiteY7" fmla="*/ 6858000 h 6858000"/>
              <a:gd name="connsiteX8" fmla="*/ 254139 w 2756893"/>
              <a:gd name="connsiteY8" fmla="*/ 6858000 h 6858000"/>
              <a:gd name="connsiteX9" fmla="*/ 365895 w 2756893"/>
              <a:gd name="connsiteY9" fmla="*/ 6780599 h 6858000"/>
              <a:gd name="connsiteX10" fmla="*/ 882543 w 2756893"/>
              <a:gd name="connsiteY10" fmla="*/ 6374814 h 6858000"/>
              <a:gd name="connsiteX11" fmla="*/ 2756893 w 2756893"/>
              <a:gd name="connsiteY11" fmla="*/ 3621656 h 6858000"/>
              <a:gd name="connsiteX12" fmla="*/ 1155994 w 2756893"/>
              <a:gd name="connsiteY12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56893" h="6858000">
                <a:moveTo>
                  <a:pt x="1133870" y="0"/>
                </a:moveTo>
                <a:lnTo>
                  <a:pt x="898082" y="0"/>
                </a:lnTo>
                <a:lnTo>
                  <a:pt x="920668" y="14997"/>
                </a:lnTo>
                <a:cubicBezTo>
                  <a:pt x="1969257" y="754641"/>
                  <a:pt x="2554961" y="2093192"/>
                  <a:pt x="2554961" y="3621656"/>
                </a:cubicBezTo>
                <a:cubicBezTo>
                  <a:pt x="2554961" y="4969131"/>
                  <a:pt x="1606863" y="5602839"/>
                  <a:pt x="641513" y="6374814"/>
                </a:cubicBezTo>
                <a:cubicBezTo>
                  <a:pt x="465717" y="6515397"/>
                  <a:pt x="291531" y="6653108"/>
                  <a:pt x="114086" y="6780599"/>
                </a:cubicBezTo>
                <a:lnTo>
                  <a:pt x="0" y="6858000"/>
                </a:lnTo>
                <a:lnTo>
                  <a:pt x="40637" y="6858000"/>
                </a:lnTo>
                <a:lnTo>
                  <a:pt x="254139" y="6858000"/>
                </a:lnTo>
                <a:lnTo>
                  <a:pt x="365895" y="6780599"/>
                </a:lnTo>
                <a:cubicBezTo>
                  <a:pt x="539713" y="6653108"/>
                  <a:pt x="710340" y="6515397"/>
                  <a:pt x="882543" y="6374814"/>
                </a:cubicBezTo>
                <a:cubicBezTo>
                  <a:pt x="1828168" y="5602839"/>
                  <a:pt x="2756893" y="4969131"/>
                  <a:pt x="2756893" y="3621656"/>
                </a:cubicBezTo>
                <a:cubicBezTo>
                  <a:pt x="2756893" y="2093192"/>
                  <a:pt x="2183157" y="754641"/>
                  <a:pt x="1155994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4A91C54-7F99-1668-7F66-E6E6D1074424}"/>
              </a:ext>
            </a:extLst>
          </p:cNvPr>
          <p:cNvSpPr txBox="1"/>
          <p:nvPr/>
        </p:nvSpPr>
        <p:spPr>
          <a:xfrm>
            <a:off x="0" y="0"/>
            <a:ext cx="1683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/>
              <a:t>DAY 2 </a:t>
            </a:r>
          </a:p>
        </p:txBody>
      </p:sp>
      <p:pic>
        <p:nvPicPr>
          <p:cNvPr id="13" name="Grafik 12" descr="Ein Bild, das Person, Kleidung, Menschliches Gesicht, Lächeln enthält.&#10;&#10;Automatisch generierte Beschreibung">
            <a:extLst>
              <a:ext uri="{FF2B5EF4-FFF2-40B4-BE49-F238E27FC236}">
                <a16:creationId xmlns:a16="http://schemas.microsoft.com/office/drawing/2014/main" id="{8A6ABF7A-4CE0-375E-810F-B9C81F88F2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8049"/>
            <a:ext cx="2893255" cy="2169941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23536ADE-A34F-B868-13B3-1AD4532E6C5B}"/>
              </a:ext>
            </a:extLst>
          </p:cNvPr>
          <p:cNvSpPr txBox="1"/>
          <p:nvPr/>
        </p:nvSpPr>
        <p:spPr>
          <a:xfrm>
            <a:off x="1757889" y="461665"/>
            <a:ext cx="1135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/>
              <a:t>Lunch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64B13E73-F895-1647-DC3F-F8D0C7F5D9AE}"/>
              </a:ext>
            </a:extLst>
          </p:cNvPr>
          <p:cNvSpPr txBox="1"/>
          <p:nvPr/>
        </p:nvSpPr>
        <p:spPr>
          <a:xfrm>
            <a:off x="87820" y="4158647"/>
            <a:ext cx="2292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/>
              <a:t>Kennenlernen</a:t>
            </a:r>
          </a:p>
        </p:txBody>
      </p:sp>
    </p:spTree>
    <p:extLst>
      <p:ext uri="{BB962C8B-B14F-4D97-AF65-F5344CB8AC3E}">
        <p14:creationId xmlns:p14="http://schemas.microsoft.com/office/powerpoint/2010/main" val="35622370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fik 14" descr="Ein Bild, das draußen, Gras, Himmel, Gebäude enthält.&#10;&#10;Automatisch generierte Beschreibung">
            <a:extLst>
              <a:ext uri="{FF2B5EF4-FFF2-40B4-BE49-F238E27FC236}">
                <a16:creationId xmlns:a16="http://schemas.microsoft.com/office/drawing/2014/main" id="{BD247395-C41F-FD8C-A368-E964731C8B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543983" y="742950"/>
            <a:ext cx="5571066" cy="5372099"/>
          </a:xfrm>
          <a:prstGeom prst="rect">
            <a:avLst/>
          </a:prstGeom>
        </p:spPr>
      </p:pic>
      <p:pic>
        <p:nvPicPr>
          <p:cNvPr id="13" name="Grafik 12" descr="Ein Bild, das draußen, Gras, Baum, Himmel enthält.&#10;&#10;Automatisch generierte Beschreibung">
            <a:extLst>
              <a:ext uri="{FF2B5EF4-FFF2-40B4-BE49-F238E27FC236}">
                <a16:creationId xmlns:a16="http://schemas.microsoft.com/office/drawing/2014/main" id="{6BA7E008-999F-C683-CEB2-30CF9367D5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076949" y="742950"/>
            <a:ext cx="5571066" cy="5372100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32E6850C-D93D-A32C-6F5A-4F62C255C844}"/>
              </a:ext>
            </a:extLst>
          </p:cNvPr>
          <p:cNvSpPr txBox="1"/>
          <p:nvPr/>
        </p:nvSpPr>
        <p:spPr>
          <a:xfrm>
            <a:off x="0" y="-3317"/>
            <a:ext cx="1683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>
                <a:solidFill>
                  <a:schemeClr val="bg1"/>
                </a:solidFill>
              </a:rPr>
              <a:t>DAY 3 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C3C079D2-9D3D-572B-E277-87DB289686AB}"/>
              </a:ext>
            </a:extLst>
          </p:cNvPr>
          <p:cNvSpPr txBox="1"/>
          <p:nvPr/>
        </p:nvSpPr>
        <p:spPr>
          <a:xfrm>
            <a:off x="2982658" y="-83135"/>
            <a:ext cx="6387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>
                <a:solidFill>
                  <a:schemeClr val="bg1"/>
                </a:solidFill>
              </a:rPr>
              <a:t>University </a:t>
            </a:r>
            <a:r>
              <a:rPr lang="de-DE" sz="3600" b="1" err="1">
                <a:solidFill>
                  <a:schemeClr val="bg1"/>
                </a:solidFill>
              </a:rPr>
              <a:t>of</a:t>
            </a:r>
            <a:r>
              <a:rPr lang="de-DE" sz="3600" b="1">
                <a:solidFill>
                  <a:schemeClr val="bg1"/>
                </a:solidFill>
              </a:rPr>
              <a:t> Houston Clear Lake</a:t>
            </a:r>
          </a:p>
        </p:txBody>
      </p:sp>
      <p:pic>
        <p:nvPicPr>
          <p:cNvPr id="19" name="Grafik 18" descr="Ein Bild, das draußen, Gebäude, Himmel, Baum enthält.&#10;&#10;Automatisch generierte Beschreibung">
            <a:extLst>
              <a:ext uri="{FF2B5EF4-FFF2-40B4-BE49-F238E27FC236}">
                <a16:creationId xmlns:a16="http://schemas.microsoft.com/office/drawing/2014/main" id="{1D316960-DB97-A2E6-F1C9-CBB6A592F4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070608" y="750190"/>
            <a:ext cx="5584648" cy="537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1949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4">
            <a:extLst>
              <a:ext uri="{FF2B5EF4-FFF2-40B4-BE49-F238E27FC236}">
                <a16:creationId xmlns:a16="http://schemas.microsoft.com/office/drawing/2014/main" id="{99D1FD2A-2BBA-4B7A-80E4-09314FE25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Grafik 7" descr="Ein Bild, das Gras, Person, draußen, Gruppe enthält.&#10;&#10;Automatisch generierte Beschreibung">
            <a:extLst>
              <a:ext uri="{FF2B5EF4-FFF2-40B4-BE49-F238E27FC236}">
                <a16:creationId xmlns:a16="http://schemas.microsoft.com/office/drawing/2014/main" id="{9E1DC298-7991-6A9A-75D4-0894D922C0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731" y="557189"/>
            <a:ext cx="7086768" cy="5743618"/>
          </a:xfrm>
          <a:prstGeom prst="rect">
            <a:avLst/>
          </a:prstGeom>
        </p:spPr>
      </p:pic>
      <p:pic>
        <p:nvPicPr>
          <p:cNvPr id="6" name="Grafik 5" descr="Ein Bild, das draußen, Himmel, Schuhwerk, Gras enthält.&#10;&#10;Automatisch generierte Beschreibung">
            <a:extLst>
              <a:ext uri="{FF2B5EF4-FFF2-40B4-BE49-F238E27FC236}">
                <a16:creationId xmlns:a16="http://schemas.microsoft.com/office/drawing/2014/main" id="{C219084B-D48C-8E32-DDF1-E62E1ADBE5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344" y="581458"/>
            <a:ext cx="4269242" cy="349536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ACFBD954-B299-0293-B8D3-ADF228D8A2C1}"/>
              </a:ext>
            </a:extLst>
          </p:cNvPr>
          <p:cNvSpPr txBox="1"/>
          <p:nvPr/>
        </p:nvSpPr>
        <p:spPr>
          <a:xfrm>
            <a:off x="0" y="-3317"/>
            <a:ext cx="1683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/>
              <a:t>DAY 3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3CCC59B-3DB0-41A6-FF79-9F2627975EF4}"/>
              </a:ext>
            </a:extLst>
          </p:cNvPr>
          <p:cNvSpPr txBox="1"/>
          <p:nvPr/>
        </p:nvSpPr>
        <p:spPr>
          <a:xfrm>
            <a:off x="1487556" y="5229"/>
            <a:ext cx="921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/>
              <a:t>Soccer Match – USS </a:t>
            </a:r>
            <a:r>
              <a:rPr lang="de-DE" sz="3600" b="1" err="1"/>
              <a:t>students</a:t>
            </a:r>
            <a:r>
              <a:rPr lang="de-DE" sz="3600" b="1"/>
              <a:t> vs. NASA All-Stars</a:t>
            </a:r>
          </a:p>
        </p:txBody>
      </p:sp>
      <p:pic>
        <p:nvPicPr>
          <p:cNvPr id="14" name="Grafik 13" descr="Ein Bild, das Person, draußen, Gras, Kleidung enthält.&#10;&#10;Automatisch generierte Beschreibung">
            <a:extLst>
              <a:ext uri="{FF2B5EF4-FFF2-40B4-BE49-F238E27FC236}">
                <a16:creationId xmlns:a16="http://schemas.microsoft.com/office/drawing/2014/main" id="{AC195D68-61ED-4BF8-8474-06710B024D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344" y="3952222"/>
            <a:ext cx="4269243" cy="342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2304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DBEAE55-3EA1-41D7-A212-5F7D8986C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212206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FC5F0E7-644F-4101-BE72-12825CF53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17551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7" name="Grafik 6" descr="Ein Bild, das Im Haus, Person, Kleidung, Kurs enthält.&#10;&#10;Automatisch generierte Beschreibung">
            <a:extLst>
              <a:ext uri="{FF2B5EF4-FFF2-40B4-BE49-F238E27FC236}">
                <a16:creationId xmlns:a16="http://schemas.microsoft.com/office/drawing/2014/main" id="{D5B8041F-2289-BB85-FA36-0E95AB6A14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4776" y="10"/>
            <a:ext cx="9547224" cy="6857990"/>
          </a:xfrm>
          <a:custGeom>
            <a:avLst/>
            <a:gdLst/>
            <a:ahLst/>
            <a:cxnLst/>
            <a:rect l="l" t="t" r="r" b="b"/>
            <a:pathLst>
              <a:path w="9547224" h="6858000">
                <a:moveTo>
                  <a:pt x="1623023" y="0"/>
                </a:moveTo>
                <a:lnTo>
                  <a:pt x="2716256" y="0"/>
                </a:lnTo>
                <a:lnTo>
                  <a:pt x="3032455" y="0"/>
                </a:lnTo>
                <a:lnTo>
                  <a:pt x="3496422" y="0"/>
                </a:lnTo>
                <a:lnTo>
                  <a:pt x="5205951" y="0"/>
                </a:lnTo>
                <a:lnTo>
                  <a:pt x="9547224" y="0"/>
                </a:lnTo>
                <a:lnTo>
                  <a:pt x="9547224" y="6858000"/>
                </a:lnTo>
                <a:lnTo>
                  <a:pt x="5205951" y="6858000"/>
                </a:lnTo>
                <a:lnTo>
                  <a:pt x="3496422" y="6858000"/>
                </a:lnTo>
                <a:lnTo>
                  <a:pt x="3032455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1F9B6B4-B0C4-45C6-A086-901C960D0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644774" y="0"/>
            <a:ext cx="2756893" cy="6858000"/>
          </a:xfrm>
          <a:custGeom>
            <a:avLst/>
            <a:gdLst>
              <a:gd name="connsiteX0" fmla="*/ 1133870 w 2756893"/>
              <a:gd name="connsiteY0" fmla="*/ 0 h 6858000"/>
              <a:gd name="connsiteX1" fmla="*/ 898082 w 2756893"/>
              <a:gd name="connsiteY1" fmla="*/ 0 h 6858000"/>
              <a:gd name="connsiteX2" fmla="*/ 920668 w 2756893"/>
              <a:gd name="connsiteY2" fmla="*/ 14997 h 6858000"/>
              <a:gd name="connsiteX3" fmla="*/ 2554961 w 2756893"/>
              <a:gd name="connsiteY3" fmla="*/ 3621656 h 6858000"/>
              <a:gd name="connsiteX4" fmla="*/ 641513 w 2756893"/>
              <a:gd name="connsiteY4" fmla="*/ 6374814 h 6858000"/>
              <a:gd name="connsiteX5" fmla="*/ 114086 w 2756893"/>
              <a:gd name="connsiteY5" fmla="*/ 6780599 h 6858000"/>
              <a:gd name="connsiteX6" fmla="*/ 0 w 2756893"/>
              <a:gd name="connsiteY6" fmla="*/ 6858000 h 6858000"/>
              <a:gd name="connsiteX7" fmla="*/ 40637 w 2756893"/>
              <a:gd name="connsiteY7" fmla="*/ 6858000 h 6858000"/>
              <a:gd name="connsiteX8" fmla="*/ 254139 w 2756893"/>
              <a:gd name="connsiteY8" fmla="*/ 6858000 h 6858000"/>
              <a:gd name="connsiteX9" fmla="*/ 365895 w 2756893"/>
              <a:gd name="connsiteY9" fmla="*/ 6780599 h 6858000"/>
              <a:gd name="connsiteX10" fmla="*/ 882543 w 2756893"/>
              <a:gd name="connsiteY10" fmla="*/ 6374814 h 6858000"/>
              <a:gd name="connsiteX11" fmla="*/ 2756893 w 2756893"/>
              <a:gd name="connsiteY11" fmla="*/ 3621656 h 6858000"/>
              <a:gd name="connsiteX12" fmla="*/ 1155994 w 2756893"/>
              <a:gd name="connsiteY12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56893" h="6858000">
                <a:moveTo>
                  <a:pt x="1133870" y="0"/>
                </a:moveTo>
                <a:lnTo>
                  <a:pt x="898082" y="0"/>
                </a:lnTo>
                <a:lnTo>
                  <a:pt x="920668" y="14997"/>
                </a:lnTo>
                <a:cubicBezTo>
                  <a:pt x="1969257" y="754641"/>
                  <a:pt x="2554961" y="2093192"/>
                  <a:pt x="2554961" y="3621656"/>
                </a:cubicBezTo>
                <a:cubicBezTo>
                  <a:pt x="2554961" y="4969131"/>
                  <a:pt x="1606863" y="5602839"/>
                  <a:pt x="641513" y="6374814"/>
                </a:cubicBezTo>
                <a:cubicBezTo>
                  <a:pt x="465717" y="6515397"/>
                  <a:pt x="291531" y="6653108"/>
                  <a:pt x="114086" y="6780599"/>
                </a:cubicBezTo>
                <a:lnTo>
                  <a:pt x="0" y="6858000"/>
                </a:lnTo>
                <a:lnTo>
                  <a:pt x="40637" y="6858000"/>
                </a:lnTo>
                <a:lnTo>
                  <a:pt x="254139" y="6858000"/>
                </a:lnTo>
                <a:lnTo>
                  <a:pt x="365895" y="6780599"/>
                </a:lnTo>
                <a:cubicBezTo>
                  <a:pt x="539713" y="6653108"/>
                  <a:pt x="710340" y="6515397"/>
                  <a:pt x="882543" y="6374814"/>
                </a:cubicBezTo>
                <a:cubicBezTo>
                  <a:pt x="1828168" y="5602839"/>
                  <a:pt x="2756893" y="4969131"/>
                  <a:pt x="2756893" y="3621656"/>
                </a:cubicBezTo>
                <a:cubicBezTo>
                  <a:pt x="2756893" y="2093192"/>
                  <a:pt x="2183157" y="754641"/>
                  <a:pt x="1155994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A4CCE05-EE76-93E8-35A5-19B9901C7910}"/>
              </a:ext>
            </a:extLst>
          </p:cNvPr>
          <p:cNvSpPr txBox="1"/>
          <p:nvPr/>
        </p:nvSpPr>
        <p:spPr>
          <a:xfrm>
            <a:off x="0" y="0"/>
            <a:ext cx="1683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/>
              <a:t>DAY 4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548F6FA-9A41-3861-4124-F336DB13ABAB}"/>
              </a:ext>
            </a:extLst>
          </p:cNvPr>
          <p:cNvSpPr txBox="1"/>
          <p:nvPr/>
        </p:nvSpPr>
        <p:spPr>
          <a:xfrm>
            <a:off x="103022" y="2090172"/>
            <a:ext cx="209399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/>
              <a:t>Speaker </a:t>
            </a:r>
          </a:p>
          <a:p>
            <a:r>
              <a:rPr lang="de-DE" sz="2800" b="1"/>
              <a:t>Rob Kelso:</a:t>
            </a:r>
          </a:p>
          <a:p>
            <a:r>
              <a:rPr lang="en-US" sz="2800" b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de-DE" sz="2800" b="1" err="1"/>
              <a:t>Protecting</a:t>
            </a:r>
            <a:r>
              <a:rPr lang="de-DE" sz="2800" b="1"/>
              <a:t> </a:t>
            </a:r>
            <a:r>
              <a:rPr lang="de-DE" sz="2800" b="1" err="1"/>
              <a:t>the</a:t>
            </a:r>
            <a:r>
              <a:rPr lang="de-DE" sz="2800" b="1"/>
              <a:t> Apollo Sites“</a:t>
            </a:r>
          </a:p>
          <a:p>
            <a:endParaRPr lang="de-DE" sz="2800" b="1"/>
          </a:p>
        </p:txBody>
      </p:sp>
    </p:spTree>
    <p:extLst>
      <p:ext uri="{BB962C8B-B14F-4D97-AF65-F5344CB8AC3E}">
        <p14:creationId xmlns:p14="http://schemas.microsoft.com/office/powerpoint/2010/main" val="3407281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hteck 29">
            <a:extLst>
              <a:ext uri="{FF2B5EF4-FFF2-40B4-BE49-F238E27FC236}">
                <a16:creationId xmlns:a16="http://schemas.microsoft.com/office/drawing/2014/main" id="{4A16C989-9F18-22CE-7117-6573F8D5374C}"/>
              </a:ext>
            </a:extLst>
          </p:cNvPr>
          <p:cNvSpPr/>
          <p:nvPr/>
        </p:nvSpPr>
        <p:spPr>
          <a:xfrm>
            <a:off x="0" y="-172277"/>
            <a:ext cx="12192000" cy="70302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6" name="Grafik 15" descr="Ein Bild, das draußen, Himmel, Baum, Gebäude enthält.&#10;&#10;Automatisch generierte Beschreibung">
            <a:extLst>
              <a:ext uri="{FF2B5EF4-FFF2-40B4-BE49-F238E27FC236}">
                <a16:creationId xmlns:a16="http://schemas.microsoft.com/office/drawing/2014/main" id="{A3C0528E-A7F9-4452-4176-E72A5405B6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89134" y="-96194"/>
            <a:ext cx="7913077" cy="5934808"/>
          </a:xfrm>
          <a:prstGeom prst="rect">
            <a:avLst/>
          </a:prstGeom>
        </p:spPr>
      </p:pic>
      <p:pic>
        <p:nvPicPr>
          <p:cNvPr id="18" name="Grafik 17" descr="Ein Bild, das Text, Anzeigegerät, Display, Medien enthält.&#10;&#10;Automatisch generierte Beschreibung">
            <a:extLst>
              <a:ext uri="{FF2B5EF4-FFF2-40B4-BE49-F238E27FC236}">
                <a16:creationId xmlns:a16="http://schemas.microsoft.com/office/drawing/2014/main" id="{3C66070B-2970-7AD7-157E-02504B82CB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57690" y="-1"/>
            <a:ext cx="3834310" cy="3429000"/>
          </a:xfrm>
          <a:prstGeom prst="rect">
            <a:avLst/>
          </a:prstGeom>
        </p:spPr>
      </p:pic>
      <p:pic>
        <p:nvPicPr>
          <p:cNvPr id="20" name="Grafik 19" descr="Ein Bild, das Text, Planet, Astronomisches Objekt, Kugel enthält.&#10;&#10;Automatisch generierte Beschreibung">
            <a:extLst>
              <a:ext uri="{FF2B5EF4-FFF2-40B4-BE49-F238E27FC236}">
                <a16:creationId xmlns:a16="http://schemas.microsoft.com/office/drawing/2014/main" id="{5F26E982-F36A-7604-8E13-305BD2CFD1B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57690" y="3429001"/>
            <a:ext cx="3834311" cy="3428999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646DA691-9729-E811-80A5-E538D9332E72}"/>
              </a:ext>
            </a:extLst>
          </p:cNvPr>
          <p:cNvSpPr txBox="1"/>
          <p:nvPr/>
        </p:nvSpPr>
        <p:spPr>
          <a:xfrm>
            <a:off x="0" y="0"/>
            <a:ext cx="1683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>
                <a:solidFill>
                  <a:schemeClr val="bg1"/>
                </a:solidFill>
              </a:rPr>
              <a:t>DAY 4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3727FAB3-BC3E-45E8-EB9E-8CFD6DFD0C6F}"/>
              </a:ext>
            </a:extLst>
          </p:cNvPr>
          <p:cNvSpPr txBox="1"/>
          <p:nvPr/>
        </p:nvSpPr>
        <p:spPr>
          <a:xfrm>
            <a:off x="6096000" y="889842"/>
            <a:ext cx="189927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/>
              <a:t>Houston </a:t>
            </a:r>
          </a:p>
          <a:p>
            <a:endParaRPr lang="de-DE" sz="3600" b="1"/>
          </a:p>
          <a:p>
            <a:r>
              <a:rPr lang="de-DE" sz="3600" b="1"/>
              <a:t>Museum </a:t>
            </a:r>
          </a:p>
          <a:p>
            <a:endParaRPr lang="de-DE" sz="3600" b="1"/>
          </a:p>
          <a:p>
            <a:r>
              <a:rPr lang="de-DE" sz="3600" b="1" err="1"/>
              <a:t>of</a:t>
            </a:r>
            <a:r>
              <a:rPr lang="de-DE" sz="3600" b="1"/>
              <a:t> </a:t>
            </a:r>
          </a:p>
          <a:p>
            <a:endParaRPr lang="de-DE" sz="3600" b="1"/>
          </a:p>
          <a:p>
            <a:r>
              <a:rPr lang="de-DE" sz="3600" b="1"/>
              <a:t>Natural </a:t>
            </a:r>
          </a:p>
          <a:p>
            <a:endParaRPr lang="de-DE" sz="3600" b="1"/>
          </a:p>
          <a:p>
            <a:r>
              <a:rPr lang="de-DE" sz="3600" b="1"/>
              <a:t>Science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F0C30782-DA6C-87ED-6115-B98DC174F5BD}"/>
              </a:ext>
            </a:extLst>
          </p:cNvPr>
          <p:cNvSpPr/>
          <p:nvPr/>
        </p:nvSpPr>
        <p:spPr>
          <a:xfrm>
            <a:off x="7440681" y="2830225"/>
            <a:ext cx="2305376" cy="1781532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259E7F18-9183-A427-9F2F-D27705417F03}"/>
              </a:ext>
            </a:extLst>
          </p:cNvPr>
          <p:cNvSpPr txBox="1"/>
          <p:nvPr/>
        </p:nvSpPr>
        <p:spPr>
          <a:xfrm>
            <a:off x="7699528" y="2936161"/>
            <a:ext cx="20312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i="1"/>
              <a:t>Meldungen während der Simulation der Marsmission</a:t>
            </a:r>
            <a:endParaRPr lang="de-DE" sz="2000" i="1"/>
          </a:p>
        </p:txBody>
      </p:sp>
    </p:spTree>
    <p:extLst>
      <p:ext uri="{BB962C8B-B14F-4D97-AF65-F5344CB8AC3E}">
        <p14:creationId xmlns:p14="http://schemas.microsoft.com/office/powerpoint/2010/main" val="413795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9">
            <a:extLst>
              <a:ext uri="{FF2B5EF4-FFF2-40B4-BE49-F238E27FC236}">
                <a16:creationId xmlns:a16="http://schemas.microsoft.com/office/drawing/2014/main" id="{56688E73-49B9-4052-A836-D248C825D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1">
            <a:extLst>
              <a:ext uri="{FF2B5EF4-FFF2-40B4-BE49-F238E27FC236}">
                <a16:creationId xmlns:a16="http://schemas.microsoft.com/office/drawing/2014/main" id="{5B6AEE0C-07FE-4154-BC7C-2F20530BC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 4" descr="Ein Bild, das Stern, Galaxie, Raum, Konstellation enthält.&#10;&#10;Automatisch generierte Beschreibung">
            <a:extLst>
              <a:ext uri="{FF2B5EF4-FFF2-40B4-BE49-F238E27FC236}">
                <a16:creationId xmlns:a16="http://schemas.microsoft.com/office/drawing/2014/main" id="{AA20DF16-951C-87FF-0DC1-89FA17EF15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1795561-961B-4DD4-BE93-15D4592B5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324" y="571037"/>
            <a:ext cx="4651512" cy="5571899"/>
          </a:xfrm>
        </p:spPr>
        <p:txBody>
          <a:bodyPr>
            <a:normAutofit/>
          </a:bodyPr>
          <a:lstStyle/>
          <a:p>
            <a:r>
              <a:rPr lang="de-DE" sz="7200" b="1">
                <a:ln w="22225">
                  <a:solidFill>
                    <a:srgbClr val="FFFFFF"/>
                  </a:solidFill>
                </a:ln>
                <a:noFill/>
              </a:rPr>
              <a:t>Gliederung</a:t>
            </a:r>
            <a:endParaRPr lang="de-DE" sz="7200" b="1">
              <a:solidFill>
                <a:srgbClr val="FFFFFF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C97D4C4-A6B4-041A-65F6-3A807C2AAF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1932" y="557189"/>
            <a:ext cx="5681869" cy="5843611"/>
          </a:xfrm>
        </p:spPr>
        <p:txBody>
          <a:bodyPr anchor="ctr">
            <a:normAutofit/>
          </a:bodyPr>
          <a:lstStyle/>
          <a:p>
            <a:r>
              <a:rPr lang="de-DE" sz="3600">
                <a:solidFill>
                  <a:srgbClr val="FFFFFF"/>
                </a:solidFill>
              </a:rPr>
              <a:t>FISE &amp; USS 2023</a:t>
            </a:r>
          </a:p>
          <a:p>
            <a:r>
              <a:rPr lang="de-DE" sz="3600">
                <a:solidFill>
                  <a:srgbClr val="FFFFFF"/>
                </a:solidFill>
              </a:rPr>
              <a:t>Einführung zur Marsmission</a:t>
            </a:r>
          </a:p>
          <a:p>
            <a:r>
              <a:rPr lang="de-DE" sz="4000">
                <a:solidFill>
                  <a:srgbClr val="FFFFFF"/>
                </a:solidFill>
              </a:rPr>
              <a:t>Aufgaben der Teams bei einer Marsmission</a:t>
            </a:r>
          </a:p>
          <a:p>
            <a:r>
              <a:rPr lang="de-DE" sz="3600">
                <a:solidFill>
                  <a:srgbClr val="FFFFFF"/>
                </a:solidFill>
              </a:rPr>
              <a:t>Arbeit des Green Teams</a:t>
            </a:r>
          </a:p>
          <a:p>
            <a:r>
              <a:rPr lang="de-DE" sz="3600">
                <a:solidFill>
                  <a:srgbClr val="FFFFFF"/>
                </a:solidFill>
              </a:rPr>
              <a:t>Erlebnisse </a:t>
            </a:r>
            <a:r>
              <a:rPr lang="de-DE" sz="3600" err="1">
                <a:solidFill>
                  <a:srgbClr val="FFFFFF"/>
                </a:solidFill>
              </a:rPr>
              <a:t>day</a:t>
            </a:r>
            <a:r>
              <a:rPr lang="de-DE" sz="3600">
                <a:solidFill>
                  <a:srgbClr val="FFFFFF"/>
                </a:solidFill>
              </a:rPr>
              <a:t> per </a:t>
            </a:r>
            <a:r>
              <a:rPr lang="de-DE" sz="3600" err="1">
                <a:solidFill>
                  <a:srgbClr val="FFFFFF"/>
                </a:solidFill>
              </a:rPr>
              <a:t>day</a:t>
            </a:r>
            <a:endParaRPr lang="de-DE" sz="3600">
              <a:solidFill>
                <a:srgbClr val="FFFFFF"/>
              </a:solidFill>
            </a:endParaRPr>
          </a:p>
          <a:p>
            <a:r>
              <a:rPr lang="de-DE" sz="3600">
                <a:solidFill>
                  <a:srgbClr val="FFFFFF"/>
                </a:solidFill>
              </a:rPr>
              <a:t>Teilnahme durch Aufsatz</a:t>
            </a: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2D85C6D1-8A79-1CAC-577B-D510DFD96A01}"/>
              </a:ext>
            </a:extLst>
          </p:cNvPr>
          <p:cNvCxnSpPr>
            <a:cxnSpLocks/>
          </p:cNvCxnSpPr>
          <p:nvPr/>
        </p:nvCxnSpPr>
        <p:spPr>
          <a:xfrm>
            <a:off x="5314122" y="1195754"/>
            <a:ext cx="0" cy="4473526"/>
          </a:xfrm>
          <a:prstGeom prst="line">
            <a:avLst/>
          </a:prstGeom>
          <a:ln w="38100">
            <a:solidFill>
              <a:schemeClr val="bg1">
                <a:alpha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05363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A930249-8242-4E2B-AF17-C01826488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5BDD999-C5E1-4B3E-A710-768673819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41ED69B-B657-3FCF-35CE-99C8F7D741A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2631" y="-50"/>
            <a:ext cx="7716318" cy="6858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C5FCC85-4BE3-3914-9C83-D59FBFCED21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384046" y="379480"/>
            <a:ext cx="6857990" cy="6099050"/>
          </a:xfrm>
          <a:prstGeom prst="rect">
            <a:avLst/>
          </a:prstGeo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16B8094B-3AEE-807B-2C2A-B0CCA69F4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6656" y="-50"/>
            <a:ext cx="9795637" cy="221588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de-DE" sz="5200" b="1" kern="1200">
                <a:latin typeface="+mn-lt"/>
                <a:ea typeface="+mj-ea"/>
                <a:cs typeface="+mj-cs"/>
              </a:rPr>
              <a:t>Simulation einer Mond- und Marsmission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77BCE1B-1927-226D-ECE9-20CC78150BC6}"/>
              </a:ext>
            </a:extLst>
          </p:cNvPr>
          <p:cNvSpPr txBox="1"/>
          <p:nvPr/>
        </p:nvSpPr>
        <p:spPr>
          <a:xfrm>
            <a:off x="0" y="0"/>
            <a:ext cx="1683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/>
              <a:t>DAY 4 </a:t>
            </a:r>
          </a:p>
        </p:txBody>
      </p:sp>
    </p:spTree>
    <p:extLst>
      <p:ext uri="{BB962C8B-B14F-4D97-AF65-F5344CB8AC3E}">
        <p14:creationId xmlns:p14="http://schemas.microsoft.com/office/powerpoint/2010/main" val="24253688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54ECEBE-9353-406C-9313-02A517A31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6806086-A782-4311-A63B-1A68574D8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902" y="-15901"/>
            <a:ext cx="6578337" cy="5814891"/>
          </a:xfrm>
          <a:custGeom>
            <a:avLst/>
            <a:gdLst>
              <a:gd name="connsiteX0" fmla="*/ 1667657 w 6578337"/>
              <a:gd name="connsiteY0" fmla="*/ 0 h 5814891"/>
              <a:gd name="connsiteX1" fmla="*/ 5296215 w 6578337"/>
              <a:gd name="connsiteY1" fmla="*/ 0 h 5814891"/>
              <a:gd name="connsiteX2" fmla="*/ 5354505 w 6578337"/>
              <a:gd name="connsiteY2" fmla="*/ 38974 h 5814891"/>
              <a:gd name="connsiteX3" fmla="*/ 5772761 w 6578337"/>
              <a:gd name="connsiteY3" fmla="*/ 430996 h 5814891"/>
              <a:gd name="connsiteX4" fmla="*/ 6578337 w 6578337"/>
              <a:gd name="connsiteY4" fmla="*/ 2842158 h 5814891"/>
              <a:gd name="connsiteX5" fmla="*/ 6219497 w 6578337"/>
              <a:gd name="connsiteY5" fmla="*/ 3831001 h 5814891"/>
              <a:gd name="connsiteX6" fmla="*/ 5157059 w 6578337"/>
              <a:gd name="connsiteY6" fmla="*/ 4751758 h 5814891"/>
              <a:gd name="connsiteX7" fmla="*/ 4923464 w 6578337"/>
              <a:gd name="connsiteY7" fmla="*/ 4927890 h 5814891"/>
              <a:gd name="connsiteX8" fmla="*/ 3004017 w 6578337"/>
              <a:gd name="connsiteY8" fmla="*/ 5814891 h 5814891"/>
              <a:gd name="connsiteX9" fmla="*/ 475534 w 6578337"/>
              <a:gd name="connsiteY9" fmla="*/ 4373098 h 5814891"/>
              <a:gd name="connsiteX10" fmla="*/ 206071 w 6578337"/>
              <a:gd name="connsiteY10" fmla="*/ 4004246 h 5814891"/>
              <a:gd name="connsiteX11" fmla="*/ 79385 w 6578337"/>
              <a:gd name="connsiteY11" fmla="*/ 3833508 h 5814891"/>
              <a:gd name="connsiteX12" fmla="*/ 0 w 6578337"/>
              <a:gd name="connsiteY12" fmla="*/ 3721725 h 5814891"/>
              <a:gd name="connsiteX13" fmla="*/ 0 w 6578337"/>
              <a:gd name="connsiteY13" fmla="*/ 1581323 h 5814891"/>
              <a:gd name="connsiteX14" fmla="*/ 168477 w 6578337"/>
              <a:gd name="connsiteY14" fmla="*/ 1300525 h 5814891"/>
              <a:gd name="connsiteX15" fmla="*/ 885512 w 6578337"/>
              <a:gd name="connsiteY15" fmla="*/ 515238 h 5814891"/>
              <a:gd name="connsiteX16" fmla="*/ 1494824 w 6578337"/>
              <a:gd name="connsiteY16" fmla="*/ 90742 h 581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578337" h="5814891">
                <a:moveTo>
                  <a:pt x="1667657" y="0"/>
                </a:moveTo>
                <a:lnTo>
                  <a:pt x="5296215" y="0"/>
                </a:lnTo>
                <a:lnTo>
                  <a:pt x="5354505" y="38974"/>
                </a:lnTo>
                <a:cubicBezTo>
                  <a:pt x="5505893" y="152699"/>
                  <a:pt x="5645664" y="283643"/>
                  <a:pt x="5772761" y="430996"/>
                </a:cubicBezTo>
                <a:cubicBezTo>
                  <a:pt x="6292274" y="1033532"/>
                  <a:pt x="6578337" y="1889809"/>
                  <a:pt x="6578337" y="2842158"/>
                </a:cubicBezTo>
                <a:cubicBezTo>
                  <a:pt x="6578337" y="3222117"/>
                  <a:pt x="6467617" y="3527065"/>
                  <a:pt x="6219497" y="3831001"/>
                </a:cubicBezTo>
                <a:cubicBezTo>
                  <a:pt x="5959965" y="4148933"/>
                  <a:pt x="5569997" y="4441763"/>
                  <a:pt x="5157059" y="4751758"/>
                </a:cubicBezTo>
                <a:cubicBezTo>
                  <a:pt x="5080873" y="4808882"/>
                  <a:pt x="5002168" y="4868026"/>
                  <a:pt x="4923464" y="4927890"/>
                </a:cubicBezTo>
                <a:cubicBezTo>
                  <a:pt x="4218974" y="5463640"/>
                  <a:pt x="3704799" y="5814891"/>
                  <a:pt x="3004017" y="5814891"/>
                </a:cubicBezTo>
                <a:cubicBezTo>
                  <a:pt x="1936240" y="5814891"/>
                  <a:pt x="1180025" y="5383723"/>
                  <a:pt x="475534" y="4373098"/>
                </a:cubicBezTo>
                <a:cubicBezTo>
                  <a:pt x="383343" y="4240819"/>
                  <a:pt x="293225" y="4120515"/>
                  <a:pt x="206071" y="4004246"/>
                </a:cubicBezTo>
                <a:cubicBezTo>
                  <a:pt x="160920" y="3943985"/>
                  <a:pt x="118700" y="3887339"/>
                  <a:pt x="79385" y="3833508"/>
                </a:cubicBezTo>
                <a:lnTo>
                  <a:pt x="0" y="3721725"/>
                </a:lnTo>
                <a:lnTo>
                  <a:pt x="0" y="1581323"/>
                </a:lnTo>
                <a:lnTo>
                  <a:pt x="168477" y="1300525"/>
                </a:lnTo>
                <a:cubicBezTo>
                  <a:pt x="359173" y="1017017"/>
                  <a:pt x="599372" y="753795"/>
                  <a:pt x="885512" y="515238"/>
                </a:cubicBezTo>
                <a:cubicBezTo>
                  <a:pt x="1073010" y="358870"/>
                  <a:pt x="1278109" y="216205"/>
                  <a:pt x="1494824" y="90742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fik 6" descr="Ein Bild, das Kleidung, Person, Mann, Schuhwerk enthält.&#10;&#10;Automatisch generierte Beschreibung">
            <a:extLst>
              <a:ext uri="{FF2B5EF4-FFF2-40B4-BE49-F238E27FC236}">
                <a16:creationId xmlns:a16="http://schemas.microsoft.com/office/drawing/2014/main" id="{351BE97C-73F5-2407-F797-C2A08C2DC8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-2"/>
            <a:ext cx="6323142" cy="5593660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E71458B-DF80-43DF-9693-2EC3878AC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323162" cy="5593660"/>
          </a:xfrm>
          <a:custGeom>
            <a:avLst/>
            <a:gdLst>
              <a:gd name="connsiteX0" fmla="*/ 2177447 w 6323162"/>
              <a:gd name="connsiteY0" fmla="*/ 0 h 5593660"/>
              <a:gd name="connsiteX1" fmla="*/ 2572776 w 6323162"/>
              <a:gd name="connsiteY1" fmla="*/ 0 h 5593660"/>
              <a:gd name="connsiteX2" fmla="*/ 2279674 w 6323162"/>
              <a:gd name="connsiteY2" fmla="*/ 98163 h 5593660"/>
              <a:gd name="connsiteX3" fmla="*/ 1163390 w 6323162"/>
              <a:gd name="connsiteY3" fmla="*/ 758946 h 5593660"/>
              <a:gd name="connsiteX4" fmla="*/ 391288 w 6323162"/>
              <a:gd name="connsiteY4" fmla="*/ 1711778 h 5593660"/>
              <a:gd name="connsiteX5" fmla="*/ 111318 w 6323162"/>
              <a:gd name="connsiteY5" fmla="*/ 2820666 h 5593660"/>
              <a:gd name="connsiteX6" fmla="*/ 574682 w 6323162"/>
              <a:gd name="connsiteY6" fmla="*/ 3850310 h 5593660"/>
              <a:gd name="connsiteX7" fmla="*/ 808161 w 6323162"/>
              <a:gd name="connsiteY7" fmla="*/ 4177123 h 5593660"/>
              <a:gd name="connsiteX8" fmla="*/ 2998992 w 6323162"/>
              <a:gd name="connsiteY8" fmla="*/ 5454594 h 5593660"/>
              <a:gd name="connsiteX9" fmla="*/ 4662117 w 6323162"/>
              <a:gd name="connsiteY9" fmla="*/ 4668685 h 5593660"/>
              <a:gd name="connsiteX10" fmla="*/ 4864518 w 6323162"/>
              <a:gd name="connsiteY10" fmla="*/ 4512627 h 5593660"/>
              <a:gd name="connsiteX11" fmla="*/ 5785079 w 6323162"/>
              <a:gd name="connsiteY11" fmla="*/ 3696808 h 5593660"/>
              <a:gd name="connsiteX12" fmla="*/ 6095999 w 6323162"/>
              <a:gd name="connsiteY12" fmla="*/ 2820666 h 5593660"/>
              <a:gd name="connsiteX13" fmla="*/ 5397999 w 6323162"/>
              <a:gd name="connsiteY13" fmla="*/ 684305 h 5593660"/>
              <a:gd name="connsiteX14" fmla="*/ 4612801 w 6323162"/>
              <a:gd name="connsiteY14" fmla="*/ 81166 h 5593660"/>
              <a:gd name="connsiteX15" fmla="*/ 4406067 w 6323162"/>
              <a:gd name="connsiteY15" fmla="*/ 0 h 5593660"/>
              <a:gd name="connsiteX16" fmla="*/ 4826316 w 6323162"/>
              <a:gd name="connsiteY16" fmla="*/ 0 h 5593660"/>
              <a:gd name="connsiteX17" fmla="*/ 4971508 w 6323162"/>
              <a:gd name="connsiteY17" fmla="*/ 75777 h 5593660"/>
              <a:gd name="connsiteX18" fmla="*/ 5577109 w 6323162"/>
              <a:gd name="connsiteY18" fmla="*/ 586873 h 5593660"/>
              <a:gd name="connsiteX19" fmla="*/ 6323162 w 6323162"/>
              <a:gd name="connsiteY19" fmla="*/ 2829148 h 5593660"/>
              <a:gd name="connsiteX20" fmla="*/ 5990836 w 6323162"/>
              <a:gd name="connsiteY20" fmla="*/ 3748729 h 5593660"/>
              <a:gd name="connsiteX21" fmla="*/ 5006899 w 6323162"/>
              <a:gd name="connsiteY21" fmla="*/ 4604992 h 5593660"/>
              <a:gd name="connsiteX22" fmla="*/ 4790566 w 6323162"/>
              <a:gd name="connsiteY22" fmla="*/ 4768788 h 5593660"/>
              <a:gd name="connsiteX23" fmla="*/ 3012943 w 6323162"/>
              <a:gd name="connsiteY23" fmla="*/ 5593660 h 5593660"/>
              <a:gd name="connsiteX24" fmla="*/ 671286 w 6323162"/>
              <a:gd name="connsiteY24" fmla="*/ 4252856 h 5593660"/>
              <a:gd name="connsiteX25" fmla="*/ 421733 w 6323162"/>
              <a:gd name="connsiteY25" fmla="*/ 3909839 h 5593660"/>
              <a:gd name="connsiteX26" fmla="*/ 48655 w 6323162"/>
              <a:gd name="connsiteY26" fmla="*/ 3351082 h 5593660"/>
              <a:gd name="connsiteX27" fmla="*/ 0 w 6323162"/>
              <a:gd name="connsiteY27" fmla="*/ 3239820 h 5593660"/>
              <a:gd name="connsiteX28" fmla="*/ 0 w 6323162"/>
              <a:gd name="connsiteY28" fmla="*/ 2248150 h 5593660"/>
              <a:gd name="connsiteX29" fmla="*/ 1658 w 6323162"/>
              <a:gd name="connsiteY29" fmla="*/ 2239520 h 5593660"/>
              <a:gd name="connsiteX30" fmla="*/ 225714 w 6323162"/>
              <a:gd name="connsiteY30" fmla="*/ 1665285 h 5593660"/>
              <a:gd name="connsiteX31" fmla="*/ 1050970 w 6323162"/>
              <a:gd name="connsiteY31" fmla="*/ 665214 h 5593660"/>
              <a:gd name="connsiteX32" fmla="*/ 1923692 w 6323162"/>
              <a:gd name="connsiteY32" fmla="*/ 107844 h 559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323162" h="5593660">
                <a:moveTo>
                  <a:pt x="2177447" y="0"/>
                </a:moveTo>
                <a:lnTo>
                  <a:pt x="2572776" y="0"/>
                </a:lnTo>
                <a:lnTo>
                  <a:pt x="2279674" y="98163"/>
                </a:lnTo>
                <a:cubicBezTo>
                  <a:pt x="1874231" y="253327"/>
                  <a:pt x="1488311" y="481852"/>
                  <a:pt x="1163390" y="758946"/>
                </a:cubicBezTo>
                <a:cubicBezTo>
                  <a:pt x="832819" y="1040772"/>
                  <a:pt x="573013" y="1361447"/>
                  <a:pt x="391288" y="1711778"/>
                </a:cubicBezTo>
                <a:cubicBezTo>
                  <a:pt x="205583" y="2069903"/>
                  <a:pt x="111318" y="2442986"/>
                  <a:pt x="111318" y="2820666"/>
                </a:cubicBezTo>
                <a:cubicBezTo>
                  <a:pt x="111318" y="3201031"/>
                  <a:pt x="261705" y="3423166"/>
                  <a:pt x="574682" y="3850310"/>
                </a:cubicBezTo>
                <a:cubicBezTo>
                  <a:pt x="650197" y="3953327"/>
                  <a:pt x="728281" y="4059920"/>
                  <a:pt x="808161" y="4177123"/>
                </a:cubicBezTo>
                <a:cubicBezTo>
                  <a:pt x="1418574" y="5072567"/>
                  <a:pt x="2073806" y="5454594"/>
                  <a:pt x="2998992" y="5454594"/>
                </a:cubicBezTo>
                <a:cubicBezTo>
                  <a:pt x="3606192" y="5454594"/>
                  <a:pt x="4051705" y="5143376"/>
                  <a:pt x="4662117" y="4668685"/>
                </a:cubicBezTo>
                <a:cubicBezTo>
                  <a:pt x="4730310" y="4615645"/>
                  <a:pt x="4798505" y="4563242"/>
                  <a:pt x="4864518" y="4512627"/>
                </a:cubicBezTo>
                <a:cubicBezTo>
                  <a:pt x="5222313" y="4237963"/>
                  <a:pt x="5560204" y="3978506"/>
                  <a:pt x="5785079" y="3696808"/>
                </a:cubicBezTo>
                <a:cubicBezTo>
                  <a:pt x="6000066" y="3427513"/>
                  <a:pt x="6095999" y="3157320"/>
                  <a:pt x="6095999" y="2820666"/>
                </a:cubicBezTo>
                <a:cubicBezTo>
                  <a:pt x="6095999" y="1976856"/>
                  <a:pt x="5848138" y="1218170"/>
                  <a:pt x="5397999" y="684305"/>
                </a:cubicBezTo>
                <a:cubicBezTo>
                  <a:pt x="5177750" y="423188"/>
                  <a:pt x="4913577" y="220223"/>
                  <a:pt x="4612801" y="81166"/>
                </a:cubicBezTo>
                <a:lnTo>
                  <a:pt x="4406067" y="0"/>
                </a:ln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E1994AC-22D1-4B48-9EDA-BE373E704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41758" y="1415331"/>
            <a:ext cx="5665992" cy="5466522"/>
          </a:xfrm>
          <a:custGeom>
            <a:avLst/>
            <a:gdLst>
              <a:gd name="connsiteX0" fmla="*/ 3113576 w 5665992"/>
              <a:gd name="connsiteY0" fmla="*/ 1556 h 5401530"/>
              <a:gd name="connsiteX1" fmla="*/ 4468777 w 5665992"/>
              <a:gd name="connsiteY1" fmla="*/ 405866 h 5401530"/>
              <a:gd name="connsiteX2" fmla="*/ 5525792 w 5665992"/>
              <a:gd name="connsiteY2" fmla="*/ 1317461 h 5401530"/>
              <a:gd name="connsiteX3" fmla="*/ 5665992 w 5665992"/>
              <a:gd name="connsiteY3" fmla="*/ 1506159 h 5401530"/>
              <a:gd name="connsiteX4" fmla="*/ 5665992 w 5665992"/>
              <a:gd name="connsiteY4" fmla="*/ 5401530 h 5401530"/>
              <a:gd name="connsiteX5" fmla="*/ 965932 w 5665992"/>
              <a:gd name="connsiteY5" fmla="*/ 5401530 h 5401530"/>
              <a:gd name="connsiteX6" fmla="*/ 836753 w 5665992"/>
              <a:gd name="connsiteY6" fmla="*/ 5181943 h 5401530"/>
              <a:gd name="connsiteX7" fmla="*/ 509793 w 5665992"/>
              <a:gd name="connsiteY7" fmla="*/ 4458111 h 5401530"/>
              <a:gd name="connsiteX8" fmla="*/ 251995 w 5665992"/>
              <a:gd name="connsiteY8" fmla="*/ 1805844 h 5401530"/>
              <a:gd name="connsiteX9" fmla="*/ 3113576 w 5665992"/>
              <a:gd name="connsiteY9" fmla="*/ 1556 h 5401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65992" h="5401530">
                <a:moveTo>
                  <a:pt x="3113576" y="1556"/>
                </a:moveTo>
                <a:cubicBezTo>
                  <a:pt x="3559807" y="16866"/>
                  <a:pt x="4018025" y="145625"/>
                  <a:pt x="4468777" y="405866"/>
                </a:cubicBezTo>
                <a:cubicBezTo>
                  <a:pt x="4871803" y="638554"/>
                  <a:pt x="5229811" y="952545"/>
                  <a:pt x="5525792" y="1317461"/>
                </a:cubicBezTo>
                <a:lnTo>
                  <a:pt x="5665992" y="1506159"/>
                </a:lnTo>
                <a:lnTo>
                  <a:pt x="5665992" y="5401530"/>
                </a:lnTo>
                <a:lnTo>
                  <a:pt x="965932" y="5401530"/>
                </a:lnTo>
                <a:lnTo>
                  <a:pt x="836753" y="5181943"/>
                </a:lnTo>
                <a:cubicBezTo>
                  <a:pt x="713569" y="4953383"/>
                  <a:pt x="611679" y="4708683"/>
                  <a:pt x="509793" y="4458111"/>
                </a:cubicBezTo>
                <a:cubicBezTo>
                  <a:pt x="136790" y="3540808"/>
                  <a:pt x="-278612" y="2724882"/>
                  <a:pt x="251995" y="1805844"/>
                </a:cubicBezTo>
                <a:cubicBezTo>
                  <a:pt x="911122" y="664202"/>
                  <a:pt x="1973207" y="-37572"/>
                  <a:pt x="3113576" y="1556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Grafik 4" descr="Ein Bild, das Essen, Snack, Teller, Mahlzeit enthält.&#10;&#10;Automatisch generierte Beschreibung">
            <a:extLst>
              <a:ext uri="{FF2B5EF4-FFF2-40B4-BE49-F238E27FC236}">
                <a16:creationId xmlns:a16="http://schemas.microsoft.com/office/drawing/2014/main" id="{CC7C0567-A1C7-E9F2-70F7-E9DE20CE6B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6795930" y="1685367"/>
            <a:ext cx="5396070" cy="5172635"/>
          </a:xfrm>
          <a:custGeom>
            <a:avLst/>
            <a:gdLst/>
            <a:ahLst/>
            <a:cxnLst/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600"/>
                </a:lnTo>
                <a:lnTo>
                  <a:pt x="5396070" y="4888539"/>
                </a:lnTo>
                <a:lnTo>
                  <a:pt x="5373530" y="4924165"/>
                </a:lnTo>
                <a:cubicBezTo>
                  <a:pt x="5310112" y="5013254"/>
                  <a:pt x="5241620" y="5088864"/>
                  <a:pt x="5168684" y="5154829"/>
                </a:cubicBezTo>
                <a:lnTo>
                  <a:pt x="5146924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2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2220111-5018-4EB7-A38B-79BD37F7C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5930" y="1685365"/>
            <a:ext cx="5396070" cy="5172635"/>
          </a:xfrm>
          <a:custGeom>
            <a:avLst/>
            <a:gdLst>
              <a:gd name="connsiteX0" fmla="*/ 2809770 w 5396070"/>
              <a:gd name="connsiteY0" fmla="*/ 1442 h 5172635"/>
              <a:gd name="connsiteX1" fmla="*/ 4032739 w 5396070"/>
              <a:gd name="connsiteY1" fmla="*/ 376223 h 5172635"/>
              <a:gd name="connsiteX2" fmla="*/ 5362614 w 5396070"/>
              <a:gd name="connsiteY2" fmla="*/ 1796088 h 5172635"/>
              <a:gd name="connsiteX3" fmla="*/ 5396070 w 5396070"/>
              <a:gd name="connsiteY3" fmla="*/ 1864599 h 5172635"/>
              <a:gd name="connsiteX4" fmla="*/ 5396070 w 5396070"/>
              <a:gd name="connsiteY4" fmla="*/ 1981756 h 5172635"/>
              <a:gd name="connsiteX5" fmla="*/ 5363566 w 5396070"/>
              <a:gd name="connsiteY5" fmla="*/ 1915670 h 5172635"/>
              <a:gd name="connsiteX6" fmla="*/ 4071524 w 5396070"/>
              <a:gd name="connsiteY6" fmla="*/ 546090 h 5172635"/>
              <a:gd name="connsiteX7" fmla="*/ 2883346 w 5396070"/>
              <a:gd name="connsiteY7" fmla="*/ 184583 h 5172635"/>
              <a:gd name="connsiteX8" fmla="*/ 374449 w 5396070"/>
              <a:gd name="connsiteY8" fmla="*/ 1797850 h 5172635"/>
              <a:gd name="connsiteX9" fmla="*/ 600473 w 5396070"/>
              <a:gd name="connsiteY9" fmla="*/ 4169322 h 5172635"/>
              <a:gd name="connsiteX10" fmla="*/ 971928 w 5396070"/>
              <a:gd name="connsiteY10" fmla="*/ 4966944 h 5172635"/>
              <a:gd name="connsiteX11" fmla="*/ 1112598 w 5396070"/>
              <a:gd name="connsiteY11" fmla="*/ 5172635 h 5172635"/>
              <a:gd name="connsiteX12" fmla="*/ 987172 w 5396070"/>
              <a:gd name="connsiteY12" fmla="*/ 5172635 h 5172635"/>
              <a:gd name="connsiteX13" fmla="*/ 842383 w 5396070"/>
              <a:gd name="connsiteY13" fmla="*/ 4959392 h 5172635"/>
              <a:gd name="connsiteX14" fmla="*/ 460051 w 5396070"/>
              <a:gd name="connsiteY14" fmla="*/ 4132485 h 5172635"/>
              <a:gd name="connsiteX15" fmla="*/ 227408 w 5396070"/>
              <a:gd name="connsiteY15" fmla="*/ 1673941 h 5172635"/>
              <a:gd name="connsiteX16" fmla="*/ 2809770 w 5396070"/>
              <a:gd name="connsiteY16" fmla="*/ 1442 h 517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599"/>
                </a:lnTo>
                <a:lnTo>
                  <a:pt x="5396070" y="1981756"/>
                </a:lnTo>
                <a:lnTo>
                  <a:pt x="5363566" y="1915670"/>
                </a:lnTo>
                <a:cubicBezTo>
                  <a:pt x="5061125" y="1353703"/>
                  <a:pt x="4612597" y="864671"/>
                  <a:pt x="4071524" y="546090"/>
                </a:cubicBezTo>
                <a:cubicBezTo>
                  <a:pt x="3676324" y="313400"/>
                  <a:pt x="3274582" y="198273"/>
                  <a:pt x="2883346" y="184583"/>
                </a:cubicBezTo>
                <a:cubicBezTo>
                  <a:pt x="1883526" y="149597"/>
                  <a:pt x="952339" y="777074"/>
                  <a:pt x="374449" y="1797850"/>
                </a:cubicBezTo>
                <a:cubicBezTo>
                  <a:pt x="-90765" y="2619591"/>
                  <a:pt x="273440" y="3349133"/>
                  <a:pt x="600473" y="4169322"/>
                </a:cubicBezTo>
                <a:cubicBezTo>
                  <a:pt x="712134" y="4449376"/>
                  <a:pt x="823802" y="4721229"/>
                  <a:pt x="971928" y="4966944"/>
                </a:cubicBezTo>
                <a:lnTo>
                  <a:pt x="1112598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1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89B7AD4-61CD-89FA-FFD5-A98341105A7B}"/>
              </a:ext>
            </a:extLst>
          </p:cNvPr>
          <p:cNvSpPr txBox="1"/>
          <p:nvPr/>
        </p:nvSpPr>
        <p:spPr>
          <a:xfrm>
            <a:off x="0" y="0"/>
            <a:ext cx="1683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/>
              <a:t>DAY 5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C39243B-A1D2-E8D2-E295-2F5E357583F4}"/>
              </a:ext>
            </a:extLst>
          </p:cNvPr>
          <p:cNvSpPr txBox="1"/>
          <p:nvPr/>
        </p:nvSpPr>
        <p:spPr>
          <a:xfrm>
            <a:off x="764223" y="5435303"/>
            <a:ext cx="47947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de-DE" sz="3200" b="1"/>
              <a:t>Environmental Control &amp; </a:t>
            </a:r>
          </a:p>
          <a:p>
            <a:r>
              <a:rPr lang="de-DE" sz="3200" b="1"/>
              <a:t>  Life Support System“</a:t>
            </a:r>
          </a:p>
          <a:p>
            <a:r>
              <a:rPr lang="de-DE" sz="2400" b="1"/>
              <a:t>   Speaker John Graf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E21EE16-1857-F247-0B60-54AE88810687}"/>
              </a:ext>
            </a:extLst>
          </p:cNvPr>
          <p:cNvSpPr txBox="1"/>
          <p:nvPr/>
        </p:nvSpPr>
        <p:spPr>
          <a:xfrm>
            <a:off x="8168109" y="765518"/>
            <a:ext cx="2418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/>
              <a:t>Tex-</a:t>
            </a:r>
            <a:r>
              <a:rPr lang="de-DE" sz="2800" b="1" err="1"/>
              <a:t>Mex</a:t>
            </a:r>
            <a:r>
              <a:rPr lang="de-DE" sz="2800" b="1"/>
              <a:t>-Night</a:t>
            </a:r>
          </a:p>
        </p:txBody>
      </p:sp>
    </p:spTree>
    <p:extLst>
      <p:ext uri="{BB962C8B-B14F-4D97-AF65-F5344CB8AC3E}">
        <p14:creationId xmlns:p14="http://schemas.microsoft.com/office/powerpoint/2010/main" val="14378917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5">
            <a:extLst>
              <a:ext uri="{FF2B5EF4-FFF2-40B4-BE49-F238E27FC236}">
                <a16:creationId xmlns:a16="http://schemas.microsoft.com/office/drawing/2014/main" id="{D2B82E2D-5822-450E-85CC-AE5EDD01EC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1" name="Grafik 20" descr="Ein Bild, das Raumfahrzeug, Transport, Raum, draußen enthält.&#10;&#10;Automatisch generierte Beschreibung">
            <a:extLst>
              <a:ext uri="{FF2B5EF4-FFF2-40B4-BE49-F238E27FC236}">
                <a16:creationId xmlns:a16="http://schemas.microsoft.com/office/drawing/2014/main" id="{0AB0EFBC-CF45-CB21-EEF3-40F02800CF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10"/>
            <a:ext cx="4063593" cy="6857990"/>
          </a:xfrm>
          <a:prstGeom prst="rect">
            <a:avLst/>
          </a:prstGeom>
        </p:spPr>
      </p:pic>
      <p:pic>
        <p:nvPicPr>
          <p:cNvPr id="17" name="Grafik 16" descr="Ein Bild, das Statue enthält.&#10;&#10;Automatisch generierte Beschreibung">
            <a:extLst>
              <a:ext uri="{FF2B5EF4-FFF2-40B4-BE49-F238E27FC236}">
                <a16:creationId xmlns:a16="http://schemas.microsoft.com/office/drawing/2014/main" id="{7126244A-1552-FEE6-9EB2-1E3745F61A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667000" y="1397203"/>
            <a:ext cx="6858000" cy="4063593"/>
          </a:xfrm>
          <a:prstGeom prst="rect">
            <a:avLst/>
          </a:prstGeom>
        </p:spPr>
      </p:pic>
      <p:pic>
        <p:nvPicPr>
          <p:cNvPr id="19" name="Grafik 18" descr="Ein Bild, das Konzert, Kleidung, Person, Musik enthält.&#10;&#10;Automatisch generierte Beschreibung">
            <a:extLst>
              <a:ext uri="{FF2B5EF4-FFF2-40B4-BE49-F238E27FC236}">
                <a16:creationId xmlns:a16="http://schemas.microsoft.com/office/drawing/2014/main" id="{2532DE03-CDB4-0645-C917-96A6292139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731203" y="1397203"/>
            <a:ext cx="6858000" cy="4063593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D476267F-1281-DB71-C8C1-03C69709EDC0}"/>
              </a:ext>
            </a:extLst>
          </p:cNvPr>
          <p:cNvSpPr txBox="1"/>
          <p:nvPr/>
        </p:nvSpPr>
        <p:spPr>
          <a:xfrm>
            <a:off x="3591032" y="473408"/>
            <a:ext cx="5009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>
                <a:solidFill>
                  <a:schemeClr val="bg1"/>
                </a:solidFill>
              </a:rPr>
              <a:t>Space Center Houston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55717A0-51D4-A170-816F-CBF08D99EB09}"/>
              </a:ext>
            </a:extLst>
          </p:cNvPr>
          <p:cNvSpPr txBox="1"/>
          <p:nvPr/>
        </p:nvSpPr>
        <p:spPr>
          <a:xfrm>
            <a:off x="0" y="11743"/>
            <a:ext cx="1683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>
                <a:solidFill>
                  <a:schemeClr val="bg1"/>
                </a:solidFill>
              </a:rPr>
              <a:t>DAY 6</a:t>
            </a:r>
          </a:p>
        </p:txBody>
      </p:sp>
    </p:spTree>
    <p:extLst>
      <p:ext uri="{BB962C8B-B14F-4D97-AF65-F5344CB8AC3E}">
        <p14:creationId xmlns:p14="http://schemas.microsoft.com/office/powerpoint/2010/main" val="34206336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D5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Grafik 41" descr="Ein Bild, das Himmel, draußen, Gras, Platane Flugzeug Hobel enthält.&#10;&#10;Automatisch generierte Beschreibung">
            <a:extLst>
              <a:ext uri="{FF2B5EF4-FFF2-40B4-BE49-F238E27FC236}">
                <a16:creationId xmlns:a16="http://schemas.microsoft.com/office/drawing/2014/main" id="{FA5CA600-56C7-2AD8-26A6-F7D004A0465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91" y="645451"/>
            <a:ext cx="3276390" cy="2457292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Grafik 39" descr="Ein Bild, das Himmel, draußen, Platane Flugzeug Hobel, Rakete enthält.&#10;&#10;Automatisch generierte Beschreibung">
            <a:extLst>
              <a:ext uri="{FF2B5EF4-FFF2-40B4-BE49-F238E27FC236}">
                <a16:creationId xmlns:a16="http://schemas.microsoft.com/office/drawing/2014/main" id="{91372445-8DF7-0628-EDB2-751D58861E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860352" y="3971851"/>
            <a:ext cx="2644508" cy="2051713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Grafik 37" descr="Ein Bild, das Text, Straße, Handschrift, Gebäude enthält.&#10;&#10;Automatisch generierte Beschreibung">
            <a:extLst>
              <a:ext uri="{FF2B5EF4-FFF2-40B4-BE49-F238E27FC236}">
                <a16:creationId xmlns:a16="http://schemas.microsoft.com/office/drawing/2014/main" id="{1BB22C53-5836-374F-DD97-CEF4F2A22B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689399" y="1610578"/>
            <a:ext cx="4640534" cy="3315112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524" y="487090"/>
            <a:ext cx="3588174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Grafik 43" descr="Ein Bild, das Person, Fenster, Im Haus, Tür enthält.&#10;&#10;Automatisch generierte Beschreibung">
            <a:extLst>
              <a:ext uri="{FF2B5EF4-FFF2-40B4-BE49-F238E27FC236}">
                <a16:creationId xmlns:a16="http://schemas.microsoft.com/office/drawing/2014/main" id="{1312DAC3-6126-FF55-96CC-DCDAB985FEB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7711186" y="2186412"/>
            <a:ext cx="4463679" cy="3083353"/>
          </a:xfrm>
          <a:prstGeom prst="rect">
            <a:avLst/>
          </a:prstGeom>
        </p:spPr>
      </p:pic>
      <p:sp>
        <p:nvSpPr>
          <p:cNvPr id="45" name="Textfeld 44">
            <a:extLst>
              <a:ext uri="{FF2B5EF4-FFF2-40B4-BE49-F238E27FC236}">
                <a16:creationId xmlns:a16="http://schemas.microsoft.com/office/drawing/2014/main" id="{28E36778-CDA6-8722-FACB-B796EE2AFA18}"/>
              </a:ext>
            </a:extLst>
          </p:cNvPr>
          <p:cNvSpPr txBox="1"/>
          <p:nvPr/>
        </p:nvSpPr>
        <p:spPr>
          <a:xfrm>
            <a:off x="3504698" y="-168145"/>
            <a:ext cx="5009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>
                <a:solidFill>
                  <a:schemeClr val="bg1"/>
                </a:solidFill>
              </a:rPr>
              <a:t>Space Center Houston</a:t>
            </a: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217CF149-B786-B64B-108B-F9D480905A47}"/>
              </a:ext>
            </a:extLst>
          </p:cNvPr>
          <p:cNvSpPr txBox="1"/>
          <p:nvPr/>
        </p:nvSpPr>
        <p:spPr>
          <a:xfrm>
            <a:off x="8387934" y="761609"/>
            <a:ext cx="30833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/>
              <a:t>Touching the Moon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3431AC84-7FE5-1042-5A09-07D2A41208BE}"/>
              </a:ext>
            </a:extLst>
          </p:cNvPr>
          <p:cNvSpPr txBox="1"/>
          <p:nvPr/>
        </p:nvSpPr>
        <p:spPr>
          <a:xfrm>
            <a:off x="1412697" y="3182547"/>
            <a:ext cx="1400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/>
              <a:t>Falcon 9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C479179-97D0-07F3-75B5-6E8BF6AA353A}"/>
              </a:ext>
            </a:extLst>
          </p:cNvPr>
          <p:cNvSpPr txBox="1"/>
          <p:nvPr/>
        </p:nvSpPr>
        <p:spPr>
          <a:xfrm>
            <a:off x="0" y="0"/>
            <a:ext cx="1683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/>
              <a:t>DAY 6</a:t>
            </a:r>
          </a:p>
        </p:txBody>
      </p:sp>
    </p:spTree>
    <p:extLst>
      <p:ext uri="{BB962C8B-B14F-4D97-AF65-F5344CB8AC3E}">
        <p14:creationId xmlns:p14="http://schemas.microsoft.com/office/powerpoint/2010/main" val="11523140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Grafik 8" descr="Ein Bild, das Stahl, Im Haus, Metall, Abtropfgestell enthält.&#10;&#10;Automatisch generierte Beschreibung">
            <a:extLst>
              <a:ext uri="{FF2B5EF4-FFF2-40B4-BE49-F238E27FC236}">
                <a16:creationId xmlns:a16="http://schemas.microsoft.com/office/drawing/2014/main" id="{3CE9BD34-8E2C-A2FA-AE2A-1CAF8465FF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547152" y="381000"/>
            <a:ext cx="6858000" cy="6096000"/>
          </a:xfrm>
          <a:prstGeom prst="rect">
            <a:avLst/>
          </a:prstGeom>
        </p:spPr>
      </p:pic>
      <p:pic>
        <p:nvPicPr>
          <p:cNvPr id="7" name="Grafik 6" descr="Ein Bild, das Eisen, Treppe, Im Haus enthält.&#10;&#10;Automatisch generierte Beschreibung">
            <a:extLst>
              <a:ext uri="{FF2B5EF4-FFF2-40B4-BE49-F238E27FC236}">
                <a16:creationId xmlns:a16="http://schemas.microsoft.com/office/drawing/2014/main" id="{5A88A206-FC10-2233-C9C9-924E2EB94A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5964991" y="381000"/>
            <a:ext cx="6858000" cy="609600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0D7B955C-23CD-A4F3-E872-69A956E5D7C2}"/>
              </a:ext>
            </a:extLst>
          </p:cNvPr>
          <p:cNvSpPr txBox="1"/>
          <p:nvPr/>
        </p:nvSpPr>
        <p:spPr>
          <a:xfrm>
            <a:off x="5929848" y="157823"/>
            <a:ext cx="667658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/>
              <a:t>S</a:t>
            </a:r>
          </a:p>
          <a:p>
            <a:r>
              <a:rPr lang="de-DE" sz="2800" b="1"/>
              <a:t>A</a:t>
            </a:r>
          </a:p>
          <a:p>
            <a:r>
              <a:rPr lang="de-DE" sz="2800" b="1"/>
              <a:t>T</a:t>
            </a:r>
          </a:p>
          <a:p>
            <a:r>
              <a:rPr lang="de-DE" sz="2800" b="1"/>
              <a:t>U</a:t>
            </a:r>
          </a:p>
          <a:p>
            <a:r>
              <a:rPr lang="de-DE" sz="2800" b="1"/>
              <a:t>R</a:t>
            </a:r>
          </a:p>
          <a:p>
            <a:r>
              <a:rPr lang="de-DE" sz="2800" b="1"/>
              <a:t>N</a:t>
            </a:r>
          </a:p>
          <a:p>
            <a:r>
              <a:rPr lang="de-DE" sz="2800" b="1"/>
              <a:t>-</a:t>
            </a:r>
          </a:p>
          <a:p>
            <a:r>
              <a:rPr lang="de-DE" sz="2800" b="1"/>
              <a:t>V</a:t>
            </a:r>
          </a:p>
          <a:p>
            <a:r>
              <a:rPr lang="de-DE" sz="2800" b="1"/>
              <a:t>-</a:t>
            </a:r>
          </a:p>
          <a:p>
            <a:r>
              <a:rPr lang="de-DE" sz="2800" b="1"/>
              <a:t>R</a:t>
            </a:r>
          </a:p>
          <a:p>
            <a:r>
              <a:rPr lang="de-DE" sz="2800" b="1"/>
              <a:t>A</a:t>
            </a:r>
          </a:p>
          <a:p>
            <a:r>
              <a:rPr lang="de-DE" sz="2800" b="1"/>
              <a:t>K</a:t>
            </a:r>
          </a:p>
          <a:p>
            <a:r>
              <a:rPr lang="de-DE" sz="2800" b="1"/>
              <a:t>E</a:t>
            </a:r>
          </a:p>
          <a:p>
            <a:r>
              <a:rPr lang="de-DE" sz="2800" b="1"/>
              <a:t>T</a:t>
            </a:r>
          </a:p>
          <a:p>
            <a:r>
              <a:rPr lang="de-DE" sz="2800" b="1"/>
              <a:t>E</a:t>
            </a:r>
          </a:p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64D4804-0ED6-4746-A23E-87997B91E63B}"/>
              </a:ext>
            </a:extLst>
          </p:cNvPr>
          <p:cNvSpPr txBox="1"/>
          <p:nvPr/>
        </p:nvSpPr>
        <p:spPr>
          <a:xfrm>
            <a:off x="0" y="0"/>
            <a:ext cx="1683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>
                <a:solidFill>
                  <a:schemeClr val="bg1"/>
                </a:solidFill>
              </a:rPr>
              <a:t>DAY 6 </a:t>
            </a:r>
          </a:p>
        </p:txBody>
      </p:sp>
    </p:spTree>
    <p:extLst>
      <p:ext uri="{BB962C8B-B14F-4D97-AF65-F5344CB8AC3E}">
        <p14:creationId xmlns:p14="http://schemas.microsoft.com/office/powerpoint/2010/main" val="27703228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469F660C-F5BD-A24D-B0B7-8DE0534E5D6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 descr="Ein Bild, das Bautechnik, Im Haus, Industrie, Platane Flugzeug Hobel enthält.&#10;&#10;Automatisch generierte Beschreibung">
            <a:extLst>
              <a:ext uri="{FF2B5EF4-FFF2-40B4-BE49-F238E27FC236}">
                <a16:creationId xmlns:a16="http://schemas.microsoft.com/office/drawing/2014/main" id="{C479F54B-0E5A-4FDB-EA9B-856CCCB0DA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723546" y="1201310"/>
            <a:ext cx="6026427" cy="4579335"/>
          </a:xfrm>
          <a:prstGeom prst="rect">
            <a:avLst/>
          </a:prstGeom>
        </p:spPr>
      </p:pic>
      <p:pic>
        <p:nvPicPr>
          <p:cNvPr id="8" name="Grafik 7" descr="Ein Bild, das Menschliches Gesicht, Text, Kleidung, Buch enthält.&#10;&#10;Automatisch generierte Beschreibung">
            <a:extLst>
              <a:ext uri="{FF2B5EF4-FFF2-40B4-BE49-F238E27FC236}">
                <a16:creationId xmlns:a16="http://schemas.microsoft.com/office/drawing/2014/main" id="{B3930D14-89E9-AC3C-BC28-0DC8BDD059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7050899" y="1363097"/>
            <a:ext cx="6026427" cy="4255760"/>
          </a:xfrm>
          <a:prstGeom prst="rect">
            <a:avLst/>
          </a:prstGeom>
        </p:spPr>
      </p:pic>
      <p:pic>
        <p:nvPicPr>
          <p:cNvPr id="10" name="Grafik 9" descr="Ein Bild, das Kleidung, Person, Pfeife Flöte Rohr, Im Haus enthält.&#10;&#10;Automatisch generierte Beschreibung">
            <a:extLst>
              <a:ext uri="{FF2B5EF4-FFF2-40B4-BE49-F238E27FC236}">
                <a16:creationId xmlns:a16="http://schemas.microsoft.com/office/drawing/2014/main" id="{A0991D84-A038-D5BC-8611-CAECBF9D68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64819" y="542648"/>
            <a:ext cx="3385930" cy="3132205"/>
          </a:xfrm>
          <a:prstGeom prst="rect">
            <a:avLst/>
          </a:prstGeom>
        </p:spPr>
      </p:pic>
      <p:pic>
        <p:nvPicPr>
          <p:cNvPr id="12" name="Grafik 11" descr="Ein Bild, das Text, Wand, Im Haus enthält.&#10;&#10;Automatisch generierte Beschreibung">
            <a:extLst>
              <a:ext uri="{FF2B5EF4-FFF2-40B4-BE49-F238E27FC236}">
                <a16:creationId xmlns:a16="http://schemas.microsoft.com/office/drawing/2014/main" id="{32BA46A3-2B57-9E59-8A83-EE46122884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678984" y="3986853"/>
            <a:ext cx="3157599" cy="2920985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B3776292-8939-F923-9044-1F688ACE5AEA}"/>
              </a:ext>
            </a:extLst>
          </p:cNvPr>
          <p:cNvSpPr txBox="1"/>
          <p:nvPr/>
        </p:nvSpPr>
        <p:spPr>
          <a:xfrm>
            <a:off x="0" y="0"/>
            <a:ext cx="1683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/>
              <a:t>DAY 6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C4AA8C6F-EF02-7BD5-0C09-36A5A2BBA194}"/>
              </a:ext>
            </a:extLst>
          </p:cNvPr>
          <p:cNvSpPr txBox="1"/>
          <p:nvPr/>
        </p:nvSpPr>
        <p:spPr>
          <a:xfrm>
            <a:off x="3504698" y="-168145"/>
            <a:ext cx="5009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/>
              <a:t>Space Center Houston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4E100CAC-67EB-D3AD-FDF4-72CB813B3425}"/>
              </a:ext>
            </a:extLst>
          </p:cNvPr>
          <p:cNvSpPr txBox="1"/>
          <p:nvPr/>
        </p:nvSpPr>
        <p:spPr>
          <a:xfrm>
            <a:off x="-62492" y="6430732"/>
            <a:ext cx="4909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/>
              <a:t>Trainings-/Entwicklungsanlagen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2B30BD75-4A78-C2DC-29F2-E8F85FB59966}"/>
              </a:ext>
            </a:extLst>
          </p:cNvPr>
          <p:cNvSpPr txBox="1"/>
          <p:nvPr/>
        </p:nvSpPr>
        <p:spPr>
          <a:xfrm>
            <a:off x="8107660" y="6430732"/>
            <a:ext cx="3912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/>
              <a:t>Astronaut Ken Cameron</a:t>
            </a:r>
          </a:p>
        </p:txBody>
      </p:sp>
    </p:spTree>
    <p:extLst>
      <p:ext uri="{BB962C8B-B14F-4D97-AF65-F5344CB8AC3E}">
        <p14:creationId xmlns:p14="http://schemas.microsoft.com/office/powerpoint/2010/main" val="8114444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Ein Bild, das Text, Wand, Im Haus enthält.&#10;&#10;Automatisch generierte Beschreibung">
            <a:extLst>
              <a:ext uri="{FF2B5EF4-FFF2-40B4-BE49-F238E27FC236}">
                <a16:creationId xmlns:a16="http://schemas.microsoft.com/office/drawing/2014/main" id="{32BA46A3-2B57-9E59-8A83-EE46122884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784595" y="4023287"/>
            <a:ext cx="3157599" cy="2920985"/>
          </a:xfrm>
          <a:prstGeom prst="rect">
            <a:avLst/>
          </a:prstGeom>
        </p:spPr>
      </p:pic>
      <p:pic>
        <p:nvPicPr>
          <p:cNvPr id="6" name="Grafik 5" descr="Ein Bild, das Bautechnik, Im Haus, Industrie, Platane Flugzeug Hobel enthält.&#10;&#10;Automatisch generierte Beschreibung">
            <a:extLst>
              <a:ext uri="{FF2B5EF4-FFF2-40B4-BE49-F238E27FC236}">
                <a16:creationId xmlns:a16="http://schemas.microsoft.com/office/drawing/2014/main" id="{C479F54B-0E5A-4FDB-EA9B-856CCCB0DA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723546" y="1201310"/>
            <a:ext cx="6026427" cy="4579335"/>
          </a:xfrm>
          <a:prstGeom prst="rect">
            <a:avLst/>
          </a:prstGeom>
        </p:spPr>
      </p:pic>
      <p:pic>
        <p:nvPicPr>
          <p:cNvPr id="8" name="Grafik 7" descr="Ein Bild, das Menschliches Gesicht, Text, Kleidung, Buch enthält.&#10;&#10;Automatisch generierte Beschreibung">
            <a:extLst>
              <a:ext uri="{FF2B5EF4-FFF2-40B4-BE49-F238E27FC236}">
                <a16:creationId xmlns:a16="http://schemas.microsoft.com/office/drawing/2014/main" id="{B3930D14-89E9-AC3C-BC28-0DC8BDD059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7050899" y="1363097"/>
            <a:ext cx="6026427" cy="4255760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4E100CAC-67EB-D3AD-FDF4-72CB813B3425}"/>
              </a:ext>
            </a:extLst>
          </p:cNvPr>
          <p:cNvSpPr txBox="1"/>
          <p:nvPr/>
        </p:nvSpPr>
        <p:spPr>
          <a:xfrm>
            <a:off x="-62492" y="6430732"/>
            <a:ext cx="4909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/>
              <a:t>Trainings-/Entwicklungsanlagen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2B30BD75-4A78-C2DC-29F2-E8F85FB59966}"/>
              </a:ext>
            </a:extLst>
          </p:cNvPr>
          <p:cNvSpPr txBox="1"/>
          <p:nvPr/>
        </p:nvSpPr>
        <p:spPr>
          <a:xfrm>
            <a:off x="8279089" y="6430732"/>
            <a:ext cx="3662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/>
              <a:t>Astronaut Ken Cameron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69F660C-F5BD-A24D-B0B7-8DE0534E5D6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C4AA8C6F-EF02-7BD5-0C09-36A5A2BBA194}"/>
              </a:ext>
            </a:extLst>
          </p:cNvPr>
          <p:cNvSpPr txBox="1"/>
          <p:nvPr/>
        </p:nvSpPr>
        <p:spPr>
          <a:xfrm>
            <a:off x="3504698" y="-168145"/>
            <a:ext cx="5009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/>
              <a:t>Space Center Houston</a:t>
            </a:r>
          </a:p>
        </p:txBody>
      </p:sp>
      <p:pic>
        <p:nvPicPr>
          <p:cNvPr id="10" name="Grafik 9" descr="Ein Bild, das Kleidung, Person, Pfeife Flöte Rohr, Im Haus enthält.&#10;&#10;Automatisch generierte Beschreibung">
            <a:extLst>
              <a:ext uri="{FF2B5EF4-FFF2-40B4-BE49-F238E27FC236}">
                <a16:creationId xmlns:a16="http://schemas.microsoft.com/office/drawing/2014/main" id="{A0991D84-A038-D5BC-8611-CAECBF9D68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874201" y="649015"/>
            <a:ext cx="6450676" cy="5967294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B3776292-8939-F923-9044-1F688ACE5AEA}"/>
              </a:ext>
            </a:extLst>
          </p:cNvPr>
          <p:cNvSpPr txBox="1"/>
          <p:nvPr/>
        </p:nvSpPr>
        <p:spPr>
          <a:xfrm>
            <a:off x="0" y="0"/>
            <a:ext cx="1683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/>
              <a:t>DAY 6</a:t>
            </a:r>
          </a:p>
        </p:txBody>
      </p:sp>
    </p:spTree>
    <p:extLst>
      <p:ext uri="{BB962C8B-B14F-4D97-AF65-F5344CB8AC3E}">
        <p14:creationId xmlns:p14="http://schemas.microsoft.com/office/powerpoint/2010/main" val="24703563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15">
            <a:extLst>
              <a:ext uri="{FF2B5EF4-FFF2-40B4-BE49-F238E27FC236}">
                <a16:creationId xmlns:a16="http://schemas.microsoft.com/office/drawing/2014/main" id="{693B08FD-5ECC-4728-AA84-CD6AC875BF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8" name="Freeform: Shape 17">
            <a:extLst>
              <a:ext uri="{FF2B5EF4-FFF2-40B4-BE49-F238E27FC236}">
                <a16:creationId xmlns:a16="http://schemas.microsoft.com/office/drawing/2014/main" id="{2549107E-EC98-4933-8F8F-A1713C393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6557"/>
          </a:xfrm>
          <a:custGeom>
            <a:avLst/>
            <a:gdLst>
              <a:gd name="connsiteX0" fmla="*/ 0 w 12188952"/>
              <a:gd name="connsiteY0" fmla="*/ 0 h 6216557"/>
              <a:gd name="connsiteX1" fmla="*/ 12188952 w 12188952"/>
              <a:gd name="connsiteY1" fmla="*/ 0 h 6216557"/>
              <a:gd name="connsiteX2" fmla="*/ 12188952 w 12188952"/>
              <a:gd name="connsiteY2" fmla="*/ 5609705 h 6216557"/>
              <a:gd name="connsiteX3" fmla="*/ 12049115 w 12188952"/>
              <a:gd name="connsiteY3" fmla="*/ 5640762 h 6216557"/>
              <a:gd name="connsiteX4" fmla="*/ 6096001 w 12188952"/>
              <a:gd name="connsiteY4" fmla="*/ 6216557 h 6216557"/>
              <a:gd name="connsiteX5" fmla="*/ 142887 w 12188952"/>
              <a:gd name="connsiteY5" fmla="*/ 5640762 h 6216557"/>
              <a:gd name="connsiteX6" fmla="*/ 0 w 12188952"/>
              <a:gd name="connsiteY6" fmla="*/ 5609028 h 6216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6216557">
                <a:moveTo>
                  <a:pt x="0" y="0"/>
                </a:moveTo>
                <a:lnTo>
                  <a:pt x="12188952" y="0"/>
                </a:lnTo>
                <a:lnTo>
                  <a:pt x="12188952" y="5609705"/>
                </a:lnTo>
                <a:lnTo>
                  <a:pt x="12049115" y="5640762"/>
                </a:lnTo>
                <a:cubicBezTo>
                  <a:pt x="10313281" y="6006147"/>
                  <a:pt x="8275571" y="6216557"/>
                  <a:pt x="6096001" y="6216557"/>
                </a:cubicBezTo>
                <a:cubicBezTo>
                  <a:pt x="3916432" y="6216557"/>
                  <a:pt x="1878721" y="6006147"/>
                  <a:pt x="142887" y="5640762"/>
                </a:cubicBezTo>
                <a:lnTo>
                  <a:pt x="0" y="5609028"/>
                </a:lnTo>
                <a:close/>
              </a:path>
            </a:pathLst>
          </a:custGeom>
          <a:ln w="9525">
            <a:noFill/>
          </a:ln>
          <a:effectLst>
            <a:outerShdw blurRad="88900" dist="38100" dir="5400000" algn="t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 descr="Ein Bild, das Kleidung, Person, Platane Flugzeug Hobel, Schuhwerk enthält.&#10;&#10;Automatisch generierte Beschreibung">
            <a:extLst>
              <a:ext uri="{FF2B5EF4-FFF2-40B4-BE49-F238E27FC236}">
                <a16:creationId xmlns:a16="http://schemas.microsoft.com/office/drawing/2014/main" id="{E6C0B8A6-876C-ABD7-9A6F-6A31EFB4E5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"/>
            <a:ext cx="12191980" cy="6216557"/>
          </a:xfrm>
          <a:custGeom>
            <a:avLst/>
            <a:gdLst/>
            <a:ahLst/>
            <a:cxnLst/>
            <a:rect l="l" t="t" r="r" b="b"/>
            <a:pathLst>
              <a:path w="12188952" h="6216557">
                <a:moveTo>
                  <a:pt x="0" y="0"/>
                </a:moveTo>
                <a:lnTo>
                  <a:pt x="12188952" y="0"/>
                </a:lnTo>
                <a:lnTo>
                  <a:pt x="12188952" y="5609705"/>
                </a:lnTo>
                <a:lnTo>
                  <a:pt x="12049115" y="5640762"/>
                </a:lnTo>
                <a:cubicBezTo>
                  <a:pt x="10313281" y="6006147"/>
                  <a:pt x="8275571" y="6216557"/>
                  <a:pt x="6096001" y="6216557"/>
                </a:cubicBezTo>
                <a:cubicBezTo>
                  <a:pt x="3916432" y="6216557"/>
                  <a:pt x="1878721" y="6006147"/>
                  <a:pt x="142887" y="5640762"/>
                </a:cubicBezTo>
                <a:lnTo>
                  <a:pt x="0" y="5609028"/>
                </a:lnTo>
                <a:close/>
              </a:path>
            </a:pathLst>
          </a:cu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D6C8673E-120F-6D94-F85F-0472FE796923}"/>
              </a:ext>
            </a:extLst>
          </p:cNvPr>
          <p:cNvSpPr txBox="1"/>
          <p:nvPr/>
        </p:nvSpPr>
        <p:spPr>
          <a:xfrm>
            <a:off x="168812" y="6216557"/>
            <a:ext cx="3530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/>
              <a:t>George Abbey (*1932)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58EB1690-3BD9-EFCB-A8E0-03F1E8EEBA77}"/>
              </a:ext>
            </a:extLst>
          </p:cNvPr>
          <p:cNvSpPr txBox="1"/>
          <p:nvPr/>
        </p:nvSpPr>
        <p:spPr>
          <a:xfrm>
            <a:off x="5105401" y="6216556"/>
            <a:ext cx="7255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/>
              <a:t>Ehemaliger Direktor des Johnson Space Centers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D0E394C-D863-F4A4-E8C3-3910D0BF0C62}"/>
              </a:ext>
            </a:extLst>
          </p:cNvPr>
          <p:cNvSpPr txBox="1"/>
          <p:nvPr/>
        </p:nvSpPr>
        <p:spPr>
          <a:xfrm>
            <a:off x="0" y="0"/>
            <a:ext cx="1683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>
                <a:solidFill>
                  <a:schemeClr val="bg1"/>
                </a:solidFill>
              </a:rPr>
              <a:t>DAY 6</a:t>
            </a:r>
          </a:p>
        </p:txBody>
      </p:sp>
    </p:spTree>
    <p:extLst>
      <p:ext uri="{BB962C8B-B14F-4D97-AF65-F5344CB8AC3E}">
        <p14:creationId xmlns:p14="http://schemas.microsoft.com/office/powerpoint/2010/main" val="34711559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draußen, Wolke, Hochhaus, Metropolregion enthält.&#10;&#10;Automatisch generierte Beschreibung">
            <a:extLst>
              <a:ext uri="{FF2B5EF4-FFF2-40B4-BE49-F238E27FC236}">
                <a16:creationId xmlns:a16="http://schemas.microsoft.com/office/drawing/2014/main" id="{6A95704B-9CC1-9A6C-E3BF-95F80504B2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7489" y="0"/>
            <a:ext cx="12423719" cy="68580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DC573B25-C273-DA80-7376-4B381D393C4C}"/>
              </a:ext>
            </a:extLst>
          </p:cNvPr>
          <p:cNvSpPr txBox="1"/>
          <p:nvPr/>
        </p:nvSpPr>
        <p:spPr>
          <a:xfrm>
            <a:off x="0" y="0"/>
            <a:ext cx="1683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/>
              <a:t>DAY 7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72B7B0C-C4B8-DEE1-4DA6-E84E5AF505A2}"/>
              </a:ext>
            </a:extLst>
          </p:cNvPr>
          <p:cNvSpPr txBox="1"/>
          <p:nvPr/>
        </p:nvSpPr>
        <p:spPr>
          <a:xfrm>
            <a:off x="4040283" y="230832"/>
            <a:ext cx="4108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/>
              <a:t>Houston Downtown</a:t>
            </a:r>
          </a:p>
        </p:txBody>
      </p:sp>
    </p:spTree>
    <p:extLst>
      <p:ext uri="{BB962C8B-B14F-4D97-AF65-F5344CB8AC3E}">
        <p14:creationId xmlns:p14="http://schemas.microsoft.com/office/powerpoint/2010/main" val="13151813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 descr="Ein Bild, das Flagge der Vereinigten Staaten, Gebäude, Flagge, Im Haus enthält.&#10;&#10;Automatisch generierte Beschreibung">
            <a:extLst>
              <a:ext uri="{FF2B5EF4-FFF2-40B4-BE49-F238E27FC236}">
                <a16:creationId xmlns:a16="http://schemas.microsoft.com/office/drawing/2014/main" id="{18709DF2-8DB1-008D-63FC-5A5B19704C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0"/>
          <a:stretch/>
        </p:blipFill>
        <p:spPr>
          <a:xfrm rot="5400000">
            <a:off x="2712478" y="1427965"/>
            <a:ext cx="6975811" cy="3884258"/>
          </a:xfrm>
          <a:prstGeom prst="rect">
            <a:avLst/>
          </a:prstGeom>
        </p:spPr>
      </p:pic>
      <p:pic>
        <p:nvPicPr>
          <p:cNvPr id="19" name="Grafik 18" descr="Ein Bild, das draußen, Gebäude, Spiegel, Kunst enthält.&#10;&#10;Automatisch generierte Beschreibung">
            <a:extLst>
              <a:ext uri="{FF2B5EF4-FFF2-40B4-BE49-F238E27FC236}">
                <a16:creationId xmlns:a16="http://schemas.microsoft.com/office/drawing/2014/main" id="{1C4CD595-FE10-260B-B2FB-2A83F1D170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24869" y="863600"/>
            <a:ext cx="6908800" cy="5181600"/>
          </a:xfrm>
          <a:prstGeom prst="rect">
            <a:avLst/>
          </a:prstGeom>
        </p:spPr>
      </p:pic>
      <p:pic>
        <p:nvPicPr>
          <p:cNvPr id="21" name="Grafik 20" descr="Ein Bild, das draußen, Wolke, Himmel, Baum enthält.&#10;&#10;Automatisch generierte Beschreibung">
            <a:extLst>
              <a:ext uri="{FF2B5EF4-FFF2-40B4-BE49-F238E27FC236}">
                <a16:creationId xmlns:a16="http://schemas.microsoft.com/office/drawing/2014/main" id="{FF22F664-3F83-EAE3-4562-09EF56E84C8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41667" y="863600"/>
            <a:ext cx="6908800" cy="51816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3FF44401-0C5C-D4D3-752C-1BF1F6E9C2F5}"/>
              </a:ext>
            </a:extLst>
          </p:cNvPr>
          <p:cNvSpPr txBox="1"/>
          <p:nvPr/>
        </p:nvSpPr>
        <p:spPr>
          <a:xfrm>
            <a:off x="0" y="0"/>
            <a:ext cx="1683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/>
              <a:t>DAY 7 </a:t>
            </a:r>
          </a:p>
        </p:txBody>
      </p:sp>
    </p:spTree>
    <p:extLst>
      <p:ext uri="{BB962C8B-B14F-4D97-AF65-F5344CB8AC3E}">
        <p14:creationId xmlns:p14="http://schemas.microsoft.com/office/powerpoint/2010/main" val="2011068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 descr="Ein Bild, das Stern, Himmel, Konstellation, Raum enthält.&#10;&#10;Automatisch generierte Beschreibung">
            <a:extLst>
              <a:ext uri="{FF2B5EF4-FFF2-40B4-BE49-F238E27FC236}">
                <a16:creationId xmlns:a16="http://schemas.microsoft.com/office/drawing/2014/main" id="{28CE8D51-1F78-EB49-DCB5-CC9CA51DAD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0226"/>
            <a:ext cx="12192000" cy="812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927F5AA-A0EE-C235-C486-3CFFCDDEF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solidFill>
                  <a:schemeClr val="bg1"/>
                </a:solidFill>
              </a:rPr>
              <a:t>FISE &amp; USS 2023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27D88AB-0F6E-5263-8FE2-9CDFFD4142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7799364" cy="3970265"/>
          </a:xfrm>
        </p:spPr>
        <p:txBody>
          <a:bodyPr>
            <a:normAutofit/>
          </a:bodyPr>
          <a:lstStyle/>
          <a:p>
            <a:r>
              <a:rPr lang="de-DE" b="1">
                <a:solidFill>
                  <a:schemeClr val="bg1"/>
                </a:solidFill>
              </a:rPr>
              <a:t>FISE</a:t>
            </a:r>
            <a:r>
              <a:rPr lang="de-DE">
                <a:solidFill>
                  <a:schemeClr val="bg1"/>
                </a:solidFill>
              </a:rPr>
              <a:t>: </a:t>
            </a:r>
            <a:r>
              <a:rPr lang="de-DE" b="1" err="1">
                <a:solidFill>
                  <a:schemeClr val="bg1"/>
                </a:solidFill>
              </a:rPr>
              <a:t>F</a:t>
            </a:r>
            <a:r>
              <a:rPr lang="de-DE" err="1">
                <a:solidFill>
                  <a:schemeClr val="bg1"/>
                </a:solidFill>
              </a:rPr>
              <a:t>oundation</a:t>
            </a:r>
            <a:r>
              <a:rPr lang="de-DE">
                <a:solidFill>
                  <a:schemeClr val="bg1"/>
                </a:solidFill>
              </a:rPr>
              <a:t> </a:t>
            </a:r>
            <a:r>
              <a:rPr lang="de-DE" err="1">
                <a:solidFill>
                  <a:schemeClr val="bg1"/>
                </a:solidFill>
              </a:rPr>
              <a:t>for</a:t>
            </a:r>
            <a:r>
              <a:rPr lang="de-DE">
                <a:solidFill>
                  <a:schemeClr val="bg1"/>
                </a:solidFill>
              </a:rPr>
              <a:t> </a:t>
            </a:r>
            <a:r>
              <a:rPr lang="de-DE" b="1">
                <a:solidFill>
                  <a:schemeClr val="bg1"/>
                </a:solidFill>
              </a:rPr>
              <a:t>I</a:t>
            </a:r>
            <a:r>
              <a:rPr lang="de-DE">
                <a:solidFill>
                  <a:schemeClr val="bg1"/>
                </a:solidFill>
              </a:rPr>
              <a:t>nternational </a:t>
            </a:r>
            <a:r>
              <a:rPr lang="de-DE" b="1">
                <a:solidFill>
                  <a:schemeClr val="bg1"/>
                </a:solidFill>
              </a:rPr>
              <a:t>S</a:t>
            </a:r>
            <a:r>
              <a:rPr lang="de-DE">
                <a:solidFill>
                  <a:schemeClr val="bg1"/>
                </a:solidFill>
              </a:rPr>
              <a:t>pace </a:t>
            </a:r>
            <a:r>
              <a:rPr lang="de-DE" b="1">
                <a:solidFill>
                  <a:schemeClr val="bg1"/>
                </a:solidFill>
              </a:rPr>
              <a:t>E</a:t>
            </a:r>
            <a:r>
              <a:rPr lang="de-DE">
                <a:solidFill>
                  <a:schemeClr val="bg1"/>
                </a:solidFill>
              </a:rPr>
              <a:t>ducation (private Organisation) </a:t>
            </a:r>
          </a:p>
          <a:p>
            <a:r>
              <a:rPr lang="de-DE" b="1">
                <a:solidFill>
                  <a:schemeClr val="bg1"/>
                </a:solidFill>
              </a:rPr>
              <a:t>USS</a:t>
            </a:r>
            <a:r>
              <a:rPr lang="de-DE">
                <a:solidFill>
                  <a:schemeClr val="bg1"/>
                </a:solidFill>
              </a:rPr>
              <a:t>: </a:t>
            </a:r>
            <a:r>
              <a:rPr lang="de-DE" b="1">
                <a:solidFill>
                  <a:schemeClr val="bg1"/>
                </a:solidFill>
              </a:rPr>
              <a:t>U</a:t>
            </a:r>
            <a:r>
              <a:rPr lang="de-DE">
                <a:solidFill>
                  <a:schemeClr val="bg1"/>
                </a:solidFill>
              </a:rPr>
              <a:t>nited </a:t>
            </a:r>
            <a:r>
              <a:rPr lang="de-DE" b="1">
                <a:solidFill>
                  <a:schemeClr val="bg1"/>
                </a:solidFill>
              </a:rPr>
              <a:t>S</a:t>
            </a:r>
            <a:r>
              <a:rPr lang="de-DE">
                <a:solidFill>
                  <a:schemeClr val="bg1"/>
                </a:solidFill>
              </a:rPr>
              <a:t>pace </a:t>
            </a:r>
            <a:r>
              <a:rPr lang="de-DE" b="1">
                <a:solidFill>
                  <a:schemeClr val="bg1"/>
                </a:solidFill>
              </a:rPr>
              <a:t>S</a:t>
            </a:r>
            <a:r>
              <a:rPr lang="de-DE">
                <a:solidFill>
                  <a:schemeClr val="bg1"/>
                </a:solidFill>
              </a:rPr>
              <a:t>chool -&gt; Einführung  in Luft- und Raumfahrt </a:t>
            </a:r>
          </a:p>
          <a:p>
            <a:r>
              <a:rPr lang="de-DE">
                <a:solidFill>
                  <a:schemeClr val="bg1"/>
                </a:solidFill>
              </a:rPr>
              <a:t>Jährlich ca. 40 Schüler/innen aus 20 Ländern</a:t>
            </a:r>
          </a:p>
          <a:p>
            <a:r>
              <a:rPr lang="de-DE">
                <a:solidFill>
                  <a:schemeClr val="bg1"/>
                </a:solidFill>
              </a:rPr>
              <a:t>Mithilfe von Mentoren an der University </a:t>
            </a:r>
            <a:r>
              <a:rPr lang="de-DE" err="1">
                <a:solidFill>
                  <a:schemeClr val="bg1"/>
                </a:solidFill>
              </a:rPr>
              <a:t>of</a:t>
            </a:r>
            <a:r>
              <a:rPr lang="de-DE">
                <a:solidFill>
                  <a:schemeClr val="bg1"/>
                </a:solidFill>
              </a:rPr>
              <a:t> Houston Clear Lake lernen</a:t>
            </a:r>
          </a:p>
          <a:p>
            <a:endParaRPr lang="de-DE"/>
          </a:p>
          <a:p>
            <a:pPr marL="0" indent="0">
              <a:buNone/>
            </a:pPr>
            <a:endParaRPr lang="de-DE"/>
          </a:p>
        </p:txBody>
      </p:sp>
      <p:pic>
        <p:nvPicPr>
          <p:cNvPr id="6" name="Grafik 5" descr="Ein Bild, das Text, Grafiken, Grafikdesign, Schrift enthält.&#10;&#10;Automatisch generierte Beschreibung">
            <a:extLst>
              <a:ext uri="{FF2B5EF4-FFF2-40B4-BE49-F238E27FC236}">
                <a16:creationId xmlns:a16="http://schemas.microsoft.com/office/drawing/2014/main" id="{8DAF14D1-58B8-8FE9-04A2-3B16E1FCA4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564" y="365125"/>
            <a:ext cx="3085116" cy="3114359"/>
          </a:xfrm>
          <a:prstGeom prst="rect">
            <a:avLst/>
          </a:prstGeom>
        </p:spPr>
      </p:pic>
      <p:pic>
        <p:nvPicPr>
          <p:cNvPr id="8" name="Grafik 7" descr="Ein Bild, das Grafiken, Kreis, Grafikdesign, Electric Blue (Farbe) enthält.&#10;&#10;Automatisch generierte Beschreibung">
            <a:extLst>
              <a:ext uri="{FF2B5EF4-FFF2-40B4-BE49-F238E27FC236}">
                <a16:creationId xmlns:a16="http://schemas.microsoft.com/office/drawing/2014/main" id="{C8758F05-3E9B-E0A9-2980-4E6728CD992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225" y="3428999"/>
            <a:ext cx="4089592" cy="342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2193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15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39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17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fik 10" descr="Ein Bild, das Person, Kleidung, Lächeln, Wand enthält.&#10;&#10;Automatisch generierte Beschreibung">
            <a:extLst>
              <a:ext uri="{FF2B5EF4-FFF2-40B4-BE49-F238E27FC236}">
                <a16:creationId xmlns:a16="http://schemas.microsoft.com/office/drawing/2014/main" id="{038C38A6-48D7-15F6-20A6-DE864F8B0B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00394" y="1339850"/>
            <a:ext cx="5571066" cy="4178299"/>
          </a:xfrm>
          <a:prstGeom prst="rect">
            <a:avLst/>
          </a:prstGeom>
        </p:spPr>
      </p:pic>
      <p:sp>
        <p:nvSpPr>
          <p:cNvPr id="31" name="Rectangle 19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Ein Bild, das Im Haus, Wand, Spiegel, Vase enthält.&#10;&#10;Automatisch generierte Beschreibung">
            <a:extLst>
              <a:ext uri="{FF2B5EF4-FFF2-40B4-BE49-F238E27FC236}">
                <a16:creationId xmlns:a16="http://schemas.microsoft.com/office/drawing/2014/main" id="{E2883C0C-4CE9-4951-7664-470253D2CE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0539" y="1339850"/>
            <a:ext cx="5571066" cy="4178299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61A13342-AECA-9CB2-6A8E-6FB6067758BF}"/>
              </a:ext>
            </a:extLst>
          </p:cNvPr>
          <p:cNvSpPr txBox="1"/>
          <p:nvPr/>
        </p:nvSpPr>
        <p:spPr>
          <a:xfrm>
            <a:off x="3015313" y="-113263"/>
            <a:ext cx="6161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>
                <a:solidFill>
                  <a:schemeClr val="bg1"/>
                </a:solidFill>
              </a:rPr>
              <a:t>Präsentationen im Country Club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3406F02-2228-56EA-88EC-C63400064541}"/>
              </a:ext>
            </a:extLst>
          </p:cNvPr>
          <p:cNvSpPr txBox="1"/>
          <p:nvPr/>
        </p:nvSpPr>
        <p:spPr>
          <a:xfrm>
            <a:off x="0" y="0"/>
            <a:ext cx="1683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>
                <a:solidFill>
                  <a:schemeClr val="bg1"/>
                </a:solidFill>
              </a:rPr>
              <a:t>DAY 7</a:t>
            </a:r>
            <a:r>
              <a:rPr lang="de-DE" sz="2400"/>
              <a:t> 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02D7F944-A217-9C7B-45C0-52CA3647FA73}"/>
              </a:ext>
            </a:extLst>
          </p:cNvPr>
          <p:cNvSpPr txBox="1"/>
          <p:nvPr/>
        </p:nvSpPr>
        <p:spPr>
          <a:xfrm>
            <a:off x="4644571" y="6387137"/>
            <a:ext cx="2902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>
                <a:solidFill>
                  <a:schemeClr val="bg1"/>
                </a:solidFill>
              </a:rPr>
              <a:t>Astronaut Mike Baker</a:t>
            </a:r>
          </a:p>
        </p:txBody>
      </p:sp>
    </p:spTree>
    <p:extLst>
      <p:ext uri="{BB962C8B-B14F-4D97-AF65-F5344CB8AC3E}">
        <p14:creationId xmlns:p14="http://schemas.microsoft.com/office/powerpoint/2010/main" val="35812767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4078C247-7054-0935-6C86-56CBF7C980B9}"/>
              </a:ext>
            </a:extLst>
          </p:cNvPr>
          <p:cNvSpPr/>
          <p:nvPr/>
        </p:nvSpPr>
        <p:spPr>
          <a:xfrm>
            <a:off x="0" y="0"/>
            <a:ext cx="12192000" cy="708048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 descr="Ein Bild, das Mond, Astronomisches Objekt, Natur, Sichelmond enthält.&#10;&#10;Automatisch generierte Beschreibung">
            <a:extLst>
              <a:ext uri="{FF2B5EF4-FFF2-40B4-BE49-F238E27FC236}">
                <a16:creationId xmlns:a16="http://schemas.microsoft.com/office/drawing/2014/main" id="{2328B033-BA87-4DF5-27D6-C0D634D4FE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819609" y="-291906"/>
            <a:ext cx="7302970" cy="7441811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413F7420-C373-B0D4-A5FB-A44A0D76635B}"/>
              </a:ext>
            </a:extLst>
          </p:cNvPr>
          <p:cNvSpPr/>
          <p:nvPr/>
        </p:nvSpPr>
        <p:spPr>
          <a:xfrm>
            <a:off x="225286" y="1447799"/>
            <a:ext cx="5446643" cy="396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 descr="Ein Bild, das Kleidung, Person, Menschliches Gesicht, Mann enthält.&#10;&#10;Automatisch generierte Beschreibung">
            <a:extLst>
              <a:ext uri="{FF2B5EF4-FFF2-40B4-BE49-F238E27FC236}">
                <a16:creationId xmlns:a16="http://schemas.microsoft.com/office/drawing/2014/main" id="{284A79D2-21B1-7041-44DA-F11D3CA1E0E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25" y="1527759"/>
            <a:ext cx="5069976" cy="3802482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E67C5EA4-0227-136D-80AD-AC4BA5064D57}"/>
              </a:ext>
            </a:extLst>
          </p:cNvPr>
          <p:cNvSpPr txBox="1"/>
          <p:nvPr/>
        </p:nvSpPr>
        <p:spPr>
          <a:xfrm>
            <a:off x="0" y="0"/>
            <a:ext cx="1683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>
                <a:solidFill>
                  <a:schemeClr val="bg1"/>
                </a:solidFill>
              </a:rPr>
              <a:t>DAY 7</a:t>
            </a:r>
            <a:r>
              <a:rPr lang="de-DE" sz="2400"/>
              <a:t> 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EBE547CF-A6DD-12BC-FEB6-1275F5D1D968}"/>
              </a:ext>
            </a:extLst>
          </p:cNvPr>
          <p:cNvSpPr txBox="1"/>
          <p:nvPr/>
        </p:nvSpPr>
        <p:spPr>
          <a:xfrm>
            <a:off x="5029200" y="138499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>
                <a:solidFill>
                  <a:schemeClr val="bg1"/>
                </a:solidFill>
              </a:rPr>
              <a:t>Star Party</a:t>
            </a:r>
          </a:p>
        </p:txBody>
      </p:sp>
    </p:spTree>
    <p:extLst>
      <p:ext uri="{BB962C8B-B14F-4D97-AF65-F5344CB8AC3E}">
        <p14:creationId xmlns:p14="http://schemas.microsoft.com/office/powerpoint/2010/main" val="14668977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7F5F4F0D-6DD3-BADA-F9CD-E1C94C03A846}"/>
              </a:ext>
            </a:extLst>
          </p:cNvPr>
          <p:cNvSpPr/>
          <p:nvPr/>
        </p:nvSpPr>
        <p:spPr>
          <a:xfrm>
            <a:off x="0" y="0"/>
            <a:ext cx="12243682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 descr="Ein Bild, das Kleidung, Person, Stuhl, Tisch enthält.&#10;&#10;Automatisch generierte Beschreibung">
            <a:extLst>
              <a:ext uri="{FF2B5EF4-FFF2-40B4-BE49-F238E27FC236}">
                <a16:creationId xmlns:a16="http://schemas.microsoft.com/office/drawing/2014/main" id="{F0C2A682-E95C-E303-4DCE-F131E9CA1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0962"/>
            <a:ext cx="8676364" cy="5703906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F8E94BF0-E765-BE28-25C0-FE72DD1EF3B9}"/>
              </a:ext>
            </a:extLst>
          </p:cNvPr>
          <p:cNvSpPr/>
          <p:nvPr/>
        </p:nvSpPr>
        <p:spPr>
          <a:xfrm>
            <a:off x="7964557" y="2005771"/>
            <a:ext cx="4279125" cy="311428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 descr="Ein Bild, das Kleidung, Person, Wand, Text enthält.&#10;&#10;Automatisch generierte Beschreibung">
            <a:extLst>
              <a:ext uri="{FF2B5EF4-FFF2-40B4-BE49-F238E27FC236}">
                <a16:creationId xmlns:a16="http://schemas.microsoft.com/office/drawing/2014/main" id="{491571BC-63ED-4CAE-3903-C3B970E243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111" y="2120034"/>
            <a:ext cx="4062015" cy="288576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9CDD4104-7FF5-7789-FAB9-4826C04758AE}"/>
              </a:ext>
            </a:extLst>
          </p:cNvPr>
          <p:cNvSpPr txBox="1"/>
          <p:nvPr/>
        </p:nvSpPr>
        <p:spPr>
          <a:xfrm>
            <a:off x="4778376" y="64631"/>
            <a:ext cx="2686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/>
              <a:t>Culture Faire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9A45C14-7D28-8E7C-5207-9FD20EDC5E91}"/>
              </a:ext>
            </a:extLst>
          </p:cNvPr>
          <p:cNvSpPr txBox="1"/>
          <p:nvPr/>
        </p:nvSpPr>
        <p:spPr>
          <a:xfrm>
            <a:off x="0" y="0"/>
            <a:ext cx="1683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/>
              <a:t>DAY 8 </a:t>
            </a:r>
          </a:p>
        </p:txBody>
      </p:sp>
    </p:spTree>
    <p:extLst>
      <p:ext uri="{BB962C8B-B14F-4D97-AF65-F5344CB8AC3E}">
        <p14:creationId xmlns:p14="http://schemas.microsoft.com/office/powerpoint/2010/main" val="26494120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rafik 105" descr="Ein Bild, das Wand, Im Haus, Text, Menschliches Gesicht enthält.&#10;&#10;Automatisch generierte Beschreibung">
            <a:extLst>
              <a:ext uri="{FF2B5EF4-FFF2-40B4-BE49-F238E27FC236}">
                <a16:creationId xmlns:a16="http://schemas.microsoft.com/office/drawing/2014/main" id="{AC9DC1AE-6391-7EAB-A696-2B89F4B7B7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42346" y="-662219"/>
            <a:ext cx="2604052" cy="3579798"/>
          </a:xfrm>
          <a:prstGeom prst="rect">
            <a:avLst/>
          </a:prstGeom>
        </p:spPr>
      </p:pic>
      <p:pic>
        <p:nvPicPr>
          <p:cNvPr id="108" name="Grafik 107" descr="Ein Bild, das Kunst, Wand, Im Haus enthält.&#10;&#10;Automatisch generierte Beschreibung">
            <a:extLst>
              <a:ext uri="{FF2B5EF4-FFF2-40B4-BE49-F238E27FC236}">
                <a16:creationId xmlns:a16="http://schemas.microsoft.com/office/drawing/2014/main" id="{6F4C4DA3-E5DB-B874-B89D-B8BFA0747F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78372" y="1639104"/>
            <a:ext cx="2931998" cy="3579799"/>
          </a:xfrm>
          <a:prstGeom prst="rect">
            <a:avLst/>
          </a:prstGeom>
        </p:spPr>
      </p:pic>
      <p:pic>
        <p:nvPicPr>
          <p:cNvPr id="110" name="Grafik 109" descr="Ein Bild, das Kleidung, Person, Wand, Im Haus enthält.&#10;&#10;Automatisch generierte Beschreibung">
            <a:extLst>
              <a:ext uri="{FF2B5EF4-FFF2-40B4-BE49-F238E27FC236}">
                <a16:creationId xmlns:a16="http://schemas.microsoft.com/office/drawing/2014/main" id="{8F4D9EB9-914F-9B6A-200D-8CE269CF77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21192" y="3429000"/>
            <a:ext cx="4888121" cy="3429000"/>
          </a:xfrm>
          <a:prstGeom prst="rect">
            <a:avLst/>
          </a:prstGeom>
        </p:spPr>
      </p:pic>
      <p:pic>
        <p:nvPicPr>
          <p:cNvPr id="112" name="Grafik 111" descr="Ein Bild, das Kleidung, Person, Lächeln, Mann enthält.&#10;&#10;Automatisch generierte Beschreibung">
            <a:extLst>
              <a:ext uri="{FF2B5EF4-FFF2-40B4-BE49-F238E27FC236}">
                <a16:creationId xmlns:a16="http://schemas.microsoft.com/office/drawing/2014/main" id="{AFD94DBA-86AE-A3F5-CDEC-19F967C8A0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4272" y="0"/>
            <a:ext cx="4867606" cy="3429000"/>
          </a:xfrm>
          <a:prstGeom prst="rect">
            <a:avLst/>
          </a:prstGeom>
        </p:spPr>
      </p:pic>
      <p:pic>
        <p:nvPicPr>
          <p:cNvPr id="104" name="Grafik 103" descr="Ein Bild, das Text, Whiteboard, Wand, Im Haus enthält.&#10;&#10;Automatisch generierte Beschreibung">
            <a:extLst>
              <a:ext uri="{FF2B5EF4-FFF2-40B4-BE49-F238E27FC236}">
                <a16:creationId xmlns:a16="http://schemas.microsoft.com/office/drawing/2014/main" id="{F4CECC1E-E020-8997-9258-34410EE3C87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32847" y="4080378"/>
            <a:ext cx="2931996" cy="3670852"/>
          </a:xfrm>
          <a:prstGeom prst="rect">
            <a:avLst/>
          </a:prstGeom>
        </p:spPr>
      </p:pic>
      <p:cxnSp>
        <p:nvCxnSpPr>
          <p:cNvPr id="114" name="Gerader Verbinder 113">
            <a:extLst>
              <a:ext uri="{FF2B5EF4-FFF2-40B4-BE49-F238E27FC236}">
                <a16:creationId xmlns:a16="http://schemas.microsoft.com/office/drawing/2014/main" id="{FCC7D1AC-0533-1307-25E9-4ECD2CCE505D}"/>
              </a:ext>
            </a:extLst>
          </p:cNvPr>
          <p:cNvCxnSpPr/>
          <p:nvPr/>
        </p:nvCxnSpPr>
        <p:spPr>
          <a:xfrm>
            <a:off x="3534271" y="0"/>
            <a:ext cx="0" cy="685800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5" name="Textfeld 114">
            <a:extLst>
              <a:ext uri="{FF2B5EF4-FFF2-40B4-BE49-F238E27FC236}">
                <a16:creationId xmlns:a16="http://schemas.microsoft.com/office/drawing/2014/main" id="{65E34B32-738D-43D3-F44F-76E4C24A5B6F}"/>
              </a:ext>
            </a:extLst>
          </p:cNvPr>
          <p:cNvSpPr txBox="1"/>
          <p:nvPr/>
        </p:nvSpPr>
        <p:spPr>
          <a:xfrm>
            <a:off x="8640417" y="839618"/>
            <a:ext cx="32202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de-DE" sz="3200" b="1" err="1"/>
              <a:t>Physiology</a:t>
            </a:r>
            <a:r>
              <a:rPr lang="de-DE" sz="3200" b="1"/>
              <a:t> </a:t>
            </a:r>
            <a:r>
              <a:rPr lang="de-DE" sz="3200" b="1" err="1"/>
              <a:t>of</a:t>
            </a:r>
            <a:r>
              <a:rPr lang="de-DE" sz="3200" b="1"/>
              <a:t> Space Travel“ </a:t>
            </a:r>
          </a:p>
          <a:p>
            <a:r>
              <a:rPr lang="de-DE" sz="2400" b="1"/>
              <a:t>Speaker Dr. </a:t>
            </a:r>
            <a:r>
              <a:rPr lang="de-DE" sz="2400" b="1" err="1"/>
              <a:t>Kimia</a:t>
            </a:r>
            <a:r>
              <a:rPr lang="de-DE" sz="2400" b="1"/>
              <a:t> </a:t>
            </a:r>
            <a:r>
              <a:rPr lang="de-DE" sz="2400" b="1" err="1"/>
              <a:t>Seyedmadani</a:t>
            </a:r>
            <a:endParaRPr lang="de-DE" sz="3200" b="1"/>
          </a:p>
        </p:txBody>
      </p:sp>
      <p:sp>
        <p:nvSpPr>
          <p:cNvPr id="116" name="Textfeld 115">
            <a:extLst>
              <a:ext uri="{FF2B5EF4-FFF2-40B4-BE49-F238E27FC236}">
                <a16:creationId xmlns:a16="http://schemas.microsoft.com/office/drawing/2014/main" id="{650A7DAE-E6C6-87AE-29CE-BC96720BF352}"/>
              </a:ext>
            </a:extLst>
          </p:cNvPr>
          <p:cNvSpPr txBox="1"/>
          <p:nvPr/>
        </p:nvSpPr>
        <p:spPr>
          <a:xfrm>
            <a:off x="3661881" y="4659513"/>
            <a:ext cx="35316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de-DE" sz="3200" b="1" err="1"/>
              <a:t>How</a:t>
            </a:r>
            <a:r>
              <a:rPr lang="de-DE" sz="3200" b="1"/>
              <a:t> </a:t>
            </a:r>
            <a:r>
              <a:rPr lang="de-DE" sz="3200" b="1" err="1"/>
              <a:t>to</a:t>
            </a:r>
            <a:r>
              <a:rPr lang="de-DE" sz="3200" b="1"/>
              <a:t> </a:t>
            </a:r>
            <a:r>
              <a:rPr lang="de-DE" sz="3200" b="1" err="1"/>
              <a:t>establish</a:t>
            </a:r>
            <a:r>
              <a:rPr lang="de-DE" sz="3200" b="1"/>
              <a:t> a </a:t>
            </a:r>
            <a:r>
              <a:rPr lang="de-DE" sz="3200" b="1" err="1"/>
              <a:t>base</a:t>
            </a:r>
            <a:r>
              <a:rPr lang="de-DE" sz="3200" b="1"/>
              <a:t> </a:t>
            </a:r>
            <a:r>
              <a:rPr lang="de-DE" sz="3200" b="1" err="1"/>
              <a:t>of</a:t>
            </a:r>
            <a:r>
              <a:rPr lang="de-DE" sz="3200" b="1"/>
              <a:t> </a:t>
            </a:r>
            <a:r>
              <a:rPr lang="de-DE" sz="3200" b="1" err="1"/>
              <a:t>operations</a:t>
            </a:r>
            <a:r>
              <a:rPr lang="de-DE" sz="3200" b="1"/>
              <a:t>“ </a:t>
            </a:r>
            <a:r>
              <a:rPr lang="de-DE" sz="2400" b="1"/>
              <a:t>Speaker Steve </a:t>
            </a:r>
            <a:r>
              <a:rPr lang="de-DE" sz="2400" b="1" err="1"/>
              <a:t>Oliveri</a:t>
            </a:r>
            <a:endParaRPr lang="de-DE" sz="2800" b="1"/>
          </a:p>
        </p:txBody>
      </p:sp>
      <p:sp>
        <p:nvSpPr>
          <p:cNvPr id="117" name="Textfeld 116">
            <a:extLst>
              <a:ext uri="{FF2B5EF4-FFF2-40B4-BE49-F238E27FC236}">
                <a16:creationId xmlns:a16="http://schemas.microsoft.com/office/drawing/2014/main" id="{21AEB4AA-365D-6A3E-8AAC-3ED6AEA40196}"/>
              </a:ext>
            </a:extLst>
          </p:cNvPr>
          <p:cNvSpPr txBox="1"/>
          <p:nvPr/>
        </p:nvSpPr>
        <p:spPr>
          <a:xfrm>
            <a:off x="0" y="0"/>
            <a:ext cx="1683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/>
              <a:t>DAY 9 </a:t>
            </a:r>
          </a:p>
        </p:txBody>
      </p:sp>
    </p:spTree>
    <p:extLst>
      <p:ext uri="{BB962C8B-B14F-4D97-AF65-F5344CB8AC3E}">
        <p14:creationId xmlns:p14="http://schemas.microsoft.com/office/powerpoint/2010/main" val="16523337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854ECEBE-9353-406C-9313-02A517A31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86806086-A782-4311-A63B-1A68574D8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902" y="-15901"/>
            <a:ext cx="6578337" cy="5814891"/>
          </a:xfrm>
          <a:custGeom>
            <a:avLst/>
            <a:gdLst>
              <a:gd name="connsiteX0" fmla="*/ 1667657 w 6578337"/>
              <a:gd name="connsiteY0" fmla="*/ 0 h 5814891"/>
              <a:gd name="connsiteX1" fmla="*/ 5296215 w 6578337"/>
              <a:gd name="connsiteY1" fmla="*/ 0 h 5814891"/>
              <a:gd name="connsiteX2" fmla="*/ 5354505 w 6578337"/>
              <a:gd name="connsiteY2" fmla="*/ 38974 h 5814891"/>
              <a:gd name="connsiteX3" fmla="*/ 5772761 w 6578337"/>
              <a:gd name="connsiteY3" fmla="*/ 430996 h 5814891"/>
              <a:gd name="connsiteX4" fmla="*/ 6578337 w 6578337"/>
              <a:gd name="connsiteY4" fmla="*/ 2842158 h 5814891"/>
              <a:gd name="connsiteX5" fmla="*/ 6219497 w 6578337"/>
              <a:gd name="connsiteY5" fmla="*/ 3831001 h 5814891"/>
              <a:gd name="connsiteX6" fmla="*/ 5157059 w 6578337"/>
              <a:gd name="connsiteY6" fmla="*/ 4751758 h 5814891"/>
              <a:gd name="connsiteX7" fmla="*/ 4923464 w 6578337"/>
              <a:gd name="connsiteY7" fmla="*/ 4927890 h 5814891"/>
              <a:gd name="connsiteX8" fmla="*/ 3004017 w 6578337"/>
              <a:gd name="connsiteY8" fmla="*/ 5814891 h 5814891"/>
              <a:gd name="connsiteX9" fmla="*/ 475534 w 6578337"/>
              <a:gd name="connsiteY9" fmla="*/ 4373098 h 5814891"/>
              <a:gd name="connsiteX10" fmla="*/ 206071 w 6578337"/>
              <a:gd name="connsiteY10" fmla="*/ 4004246 h 5814891"/>
              <a:gd name="connsiteX11" fmla="*/ 79385 w 6578337"/>
              <a:gd name="connsiteY11" fmla="*/ 3833508 h 5814891"/>
              <a:gd name="connsiteX12" fmla="*/ 0 w 6578337"/>
              <a:gd name="connsiteY12" fmla="*/ 3721725 h 5814891"/>
              <a:gd name="connsiteX13" fmla="*/ 0 w 6578337"/>
              <a:gd name="connsiteY13" fmla="*/ 1581323 h 5814891"/>
              <a:gd name="connsiteX14" fmla="*/ 168477 w 6578337"/>
              <a:gd name="connsiteY14" fmla="*/ 1300525 h 5814891"/>
              <a:gd name="connsiteX15" fmla="*/ 885512 w 6578337"/>
              <a:gd name="connsiteY15" fmla="*/ 515238 h 5814891"/>
              <a:gd name="connsiteX16" fmla="*/ 1494824 w 6578337"/>
              <a:gd name="connsiteY16" fmla="*/ 90742 h 581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578337" h="5814891">
                <a:moveTo>
                  <a:pt x="1667657" y="0"/>
                </a:moveTo>
                <a:lnTo>
                  <a:pt x="5296215" y="0"/>
                </a:lnTo>
                <a:lnTo>
                  <a:pt x="5354505" y="38974"/>
                </a:lnTo>
                <a:cubicBezTo>
                  <a:pt x="5505893" y="152699"/>
                  <a:pt x="5645664" y="283643"/>
                  <a:pt x="5772761" y="430996"/>
                </a:cubicBezTo>
                <a:cubicBezTo>
                  <a:pt x="6292274" y="1033532"/>
                  <a:pt x="6578337" y="1889809"/>
                  <a:pt x="6578337" y="2842158"/>
                </a:cubicBezTo>
                <a:cubicBezTo>
                  <a:pt x="6578337" y="3222117"/>
                  <a:pt x="6467617" y="3527065"/>
                  <a:pt x="6219497" y="3831001"/>
                </a:cubicBezTo>
                <a:cubicBezTo>
                  <a:pt x="5959965" y="4148933"/>
                  <a:pt x="5569997" y="4441763"/>
                  <a:pt x="5157059" y="4751758"/>
                </a:cubicBezTo>
                <a:cubicBezTo>
                  <a:pt x="5080873" y="4808882"/>
                  <a:pt x="5002168" y="4868026"/>
                  <a:pt x="4923464" y="4927890"/>
                </a:cubicBezTo>
                <a:cubicBezTo>
                  <a:pt x="4218974" y="5463640"/>
                  <a:pt x="3704799" y="5814891"/>
                  <a:pt x="3004017" y="5814891"/>
                </a:cubicBezTo>
                <a:cubicBezTo>
                  <a:pt x="1936240" y="5814891"/>
                  <a:pt x="1180025" y="5383723"/>
                  <a:pt x="475534" y="4373098"/>
                </a:cubicBezTo>
                <a:cubicBezTo>
                  <a:pt x="383343" y="4240819"/>
                  <a:pt x="293225" y="4120515"/>
                  <a:pt x="206071" y="4004246"/>
                </a:cubicBezTo>
                <a:cubicBezTo>
                  <a:pt x="160920" y="3943985"/>
                  <a:pt x="118700" y="3887339"/>
                  <a:pt x="79385" y="3833508"/>
                </a:cubicBezTo>
                <a:lnTo>
                  <a:pt x="0" y="3721725"/>
                </a:lnTo>
                <a:lnTo>
                  <a:pt x="0" y="1581323"/>
                </a:lnTo>
                <a:lnTo>
                  <a:pt x="168477" y="1300525"/>
                </a:lnTo>
                <a:cubicBezTo>
                  <a:pt x="359173" y="1017017"/>
                  <a:pt x="599372" y="753795"/>
                  <a:pt x="885512" y="515238"/>
                </a:cubicBezTo>
                <a:cubicBezTo>
                  <a:pt x="1073010" y="358870"/>
                  <a:pt x="1278109" y="216205"/>
                  <a:pt x="1494824" y="90742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7CDA054-92DC-4265-FDAF-E5BA1DC9DF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700"/>
          <a:stretch/>
        </p:blipFill>
        <p:spPr>
          <a:xfrm>
            <a:off x="20" y="-2"/>
            <a:ext cx="6323142" cy="5593660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</p:spPr>
      </p:pic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CE71458B-DF80-43DF-9693-2EC3878AC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323162" cy="5593660"/>
          </a:xfrm>
          <a:custGeom>
            <a:avLst/>
            <a:gdLst>
              <a:gd name="connsiteX0" fmla="*/ 2177447 w 6323162"/>
              <a:gd name="connsiteY0" fmla="*/ 0 h 5593660"/>
              <a:gd name="connsiteX1" fmla="*/ 2572776 w 6323162"/>
              <a:gd name="connsiteY1" fmla="*/ 0 h 5593660"/>
              <a:gd name="connsiteX2" fmla="*/ 2279674 w 6323162"/>
              <a:gd name="connsiteY2" fmla="*/ 98163 h 5593660"/>
              <a:gd name="connsiteX3" fmla="*/ 1163390 w 6323162"/>
              <a:gd name="connsiteY3" fmla="*/ 758946 h 5593660"/>
              <a:gd name="connsiteX4" fmla="*/ 391288 w 6323162"/>
              <a:gd name="connsiteY4" fmla="*/ 1711778 h 5593660"/>
              <a:gd name="connsiteX5" fmla="*/ 111318 w 6323162"/>
              <a:gd name="connsiteY5" fmla="*/ 2820666 h 5593660"/>
              <a:gd name="connsiteX6" fmla="*/ 574682 w 6323162"/>
              <a:gd name="connsiteY6" fmla="*/ 3850310 h 5593660"/>
              <a:gd name="connsiteX7" fmla="*/ 808161 w 6323162"/>
              <a:gd name="connsiteY7" fmla="*/ 4177123 h 5593660"/>
              <a:gd name="connsiteX8" fmla="*/ 2998992 w 6323162"/>
              <a:gd name="connsiteY8" fmla="*/ 5454594 h 5593660"/>
              <a:gd name="connsiteX9" fmla="*/ 4662117 w 6323162"/>
              <a:gd name="connsiteY9" fmla="*/ 4668685 h 5593660"/>
              <a:gd name="connsiteX10" fmla="*/ 4864518 w 6323162"/>
              <a:gd name="connsiteY10" fmla="*/ 4512627 h 5593660"/>
              <a:gd name="connsiteX11" fmla="*/ 5785079 w 6323162"/>
              <a:gd name="connsiteY11" fmla="*/ 3696808 h 5593660"/>
              <a:gd name="connsiteX12" fmla="*/ 6095999 w 6323162"/>
              <a:gd name="connsiteY12" fmla="*/ 2820666 h 5593660"/>
              <a:gd name="connsiteX13" fmla="*/ 5397999 w 6323162"/>
              <a:gd name="connsiteY13" fmla="*/ 684305 h 5593660"/>
              <a:gd name="connsiteX14" fmla="*/ 4612801 w 6323162"/>
              <a:gd name="connsiteY14" fmla="*/ 81166 h 5593660"/>
              <a:gd name="connsiteX15" fmla="*/ 4406067 w 6323162"/>
              <a:gd name="connsiteY15" fmla="*/ 0 h 5593660"/>
              <a:gd name="connsiteX16" fmla="*/ 4826316 w 6323162"/>
              <a:gd name="connsiteY16" fmla="*/ 0 h 5593660"/>
              <a:gd name="connsiteX17" fmla="*/ 4971508 w 6323162"/>
              <a:gd name="connsiteY17" fmla="*/ 75777 h 5593660"/>
              <a:gd name="connsiteX18" fmla="*/ 5577109 w 6323162"/>
              <a:gd name="connsiteY18" fmla="*/ 586873 h 5593660"/>
              <a:gd name="connsiteX19" fmla="*/ 6323162 w 6323162"/>
              <a:gd name="connsiteY19" fmla="*/ 2829148 h 5593660"/>
              <a:gd name="connsiteX20" fmla="*/ 5990836 w 6323162"/>
              <a:gd name="connsiteY20" fmla="*/ 3748729 h 5593660"/>
              <a:gd name="connsiteX21" fmla="*/ 5006899 w 6323162"/>
              <a:gd name="connsiteY21" fmla="*/ 4604992 h 5593660"/>
              <a:gd name="connsiteX22" fmla="*/ 4790566 w 6323162"/>
              <a:gd name="connsiteY22" fmla="*/ 4768788 h 5593660"/>
              <a:gd name="connsiteX23" fmla="*/ 3012943 w 6323162"/>
              <a:gd name="connsiteY23" fmla="*/ 5593660 h 5593660"/>
              <a:gd name="connsiteX24" fmla="*/ 671286 w 6323162"/>
              <a:gd name="connsiteY24" fmla="*/ 4252856 h 5593660"/>
              <a:gd name="connsiteX25" fmla="*/ 421733 w 6323162"/>
              <a:gd name="connsiteY25" fmla="*/ 3909839 h 5593660"/>
              <a:gd name="connsiteX26" fmla="*/ 48655 w 6323162"/>
              <a:gd name="connsiteY26" fmla="*/ 3351082 h 5593660"/>
              <a:gd name="connsiteX27" fmla="*/ 0 w 6323162"/>
              <a:gd name="connsiteY27" fmla="*/ 3239820 h 5593660"/>
              <a:gd name="connsiteX28" fmla="*/ 0 w 6323162"/>
              <a:gd name="connsiteY28" fmla="*/ 2248150 h 5593660"/>
              <a:gd name="connsiteX29" fmla="*/ 1658 w 6323162"/>
              <a:gd name="connsiteY29" fmla="*/ 2239520 h 5593660"/>
              <a:gd name="connsiteX30" fmla="*/ 225714 w 6323162"/>
              <a:gd name="connsiteY30" fmla="*/ 1665285 h 5593660"/>
              <a:gd name="connsiteX31" fmla="*/ 1050970 w 6323162"/>
              <a:gd name="connsiteY31" fmla="*/ 665214 h 5593660"/>
              <a:gd name="connsiteX32" fmla="*/ 1923692 w 6323162"/>
              <a:gd name="connsiteY32" fmla="*/ 107844 h 559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323162" h="5593660">
                <a:moveTo>
                  <a:pt x="2177447" y="0"/>
                </a:moveTo>
                <a:lnTo>
                  <a:pt x="2572776" y="0"/>
                </a:lnTo>
                <a:lnTo>
                  <a:pt x="2279674" y="98163"/>
                </a:lnTo>
                <a:cubicBezTo>
                  <a:pt x="1874231" y="253327"/>
                  <a:pt x="1488311" y="481852"/>
                  <a:pt x="1163390" y="758946"/>
                </a:cubicBezTo>
                <a:cubicBezTo>
                  <a:pt x="832819" y="1040772"/>
                  <a:pt x="573013" y="1361447"/>
                  <a:pt x="391288" y="1711778"/>
                </a:cubicBezTo>
                <a:cubicBezTo>
                  <a:pt x="205583" y="2069903"/>
                  <a:pt x="111318" y="2442986"/>
                  <a:pt x="111318" y="2820666"/>
                </a:cubicBezTo>
                <a:cubicBezTo>
                  <a:pt x="111318" y="3201031"/>
                  <a:pt x="261705" y="3423166"/>
                  <a:pt x="574682" y="3850310"/>
                </a:cubicBezTo>
                <a:cubicBezTo>
                  <a:pt x="650197" y="3953327"/>
                  <a:pt x="728281" y="4059920"/>
                  <a:pt x="808161" y="4177123"/>
                </a:cubicBezTo>
                <a:cubicBezTo>
                  <a:pt x="1418574" y="5072567"/>
                  <a:pt x="2073806" y="5454594"/>
                  <a:pt x="2998992" y="5454594"/>
                </a:cubicBezTo>
                <a:cubicBezTo>
                  <a:pt x="3606192" y="5454594"/>
                  <a:pt x="4051705" y="5143376"/>
                  <a:pt x="4662117" y="4668685"/>
                </a:cubicBezTo>
                <a:cubicBezTo>
                  <a:pt x="4730310" y="4615645"/>
                  <a:pt x="4798505" y="4563242"/>
                  <a:pt x="4864518" y="4512627"/>
                </a:cubicBezTo>
                <a:cubicBezTo>
                  <a:pt x="5222313" y="4237963"/>
                  <a:pt x="5560204" y="3978506"/>
                  <a:pt x="5785079" y="3696808"/>
                </a:cubicBezTo>
                <a:cubicBezTo>
                  <a:pt x="6000066" y="3427513"/>
                  <a:pt x="6095999" y="3157320"/>
                  <a:pt x="6095999" y="2820666"/>
                </a:cubicBezTo>
                <a:cubicBezTo>
                  <a:pt x="6095999" y="1976856"/>
                  <a:pt x="5848138" y="1218170"/>
                  <a:pt x="5397999" y="684305"/>
                </a:cubicBezTo>
                <a:cubicBezTo>
                  <a:pt x="5177750" y="423188"/>
                  <a:pt x="4913577" y="220223"/>
                  <a:pt x="4612801" y="81166"/>
                </a:cubicBezTo>
                <a:lnTo>
                  <a:pt x="4406067" y="0"/>
                </a:ln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DE1994AC-22D1-4B48-9EDA-BE373E704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41758" y="1415331"/>
            <a:ext cx="5665992" cy="5466522"/>
          </a:xfrm>
          <a:custGeom>
            <a:avLst/>
            <a:gdLst>
              <a:gd name="connsiteX0" fmla="*/ 3113576 w 5665992"/>
              <a:gd name="connsiteY0" fmla="*/ 1556 h 5401530"/>
              <a:gd name="connsiteX1" fmla="*/ 4468777 w 5665992"/>
              <a:gd name="connsiteY1" fmla="*/ 405866 h 5401530"/>
              <a:gd name="connsiteX2" fmla="*/ 5525792 w 5665992"/>
              <a:gd name="connsiteY2" fmla="*/ 1317461 h 5401530"/>
              <a:gd name="connsiteX3" fmla="*/ 5665992 w 5665992"/>
              <a:gd name="connsiteY3" fmla="*/ 1506159 h 5401530"/>
              <a:gd name="connsiteX4" fmla="*/ 5665992 w 5665992"/>
              <a:gd name="connsiteY4" fmla="*/ 5401530 h 5401530"/>
              <a:gd name="connsiteX5" fmla="*/ 965932 w 5665992"/>
              <a:gd name="connsiteY5" fmla="*/ 5401530 h 5401530"/>
              <a:gd name="connsiteX6" fmla="*/ 836753 w 5665992"/>
              <a:gd name="connsiteY6" fmla="*/ 5181943 h 5401530"/>
              <a:gd name="connsiteX7" fmla="*/ 509793 w 5665992"/>
              <a:gd name="connsiteY7" fmla="*/ 4458111 h 5401530"/>
              <a:gd name="connsiteX8" fmla="*/ 251995 w 5665992"/>
              <a:gd name="connsiteY8" fmla="*/ 1805844 h 5401530"/>
              <a:gd name="connsiteX9" fmla="*/ 3113576 w 5665992"/>
              <a:gd name="connsiteY9" fmla="*/ 1556 h 5401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65992" h="5401530">
                <a:moveTo>
                  <a:pt x="3113576" y="1556"/>
                </a:moveTo>
                <a:cubicBezTo>
                  <a:pt x="3559807" y="16866"/>
                  <a:pt x="4018025" y="145625"/>
                  <a:pt x="4468777" y="405866"/>
                </a:cubicBezTo>
                <a:cubicBezTo>
                  <a:pt x="4871803" y="638554"/>
                  <a:pt x="5229811" y="952545"/>
                  <a:pt x="5525792" y="1317461"/>
                </a:cubicBezTo>
                <a:lnTo>
                  <a:pt x="5665992" y="1506159"/>
                </a:lnTo>
                <a:lnTo>
                  <a:pt x="5665992" y="5401530"/>
                </a:lnTo>
                <a:lnTo>
                  <a:pt x="965932" y="5401530"/>
                </a:lnTo>
                <a:lnTo>
                  <a:pt x="836753" y="5181943"/>
                </a:lnTo>
                <a:cubicBezTo>
                  <a:pt x="713569" y="4953383"/>
                  <a:pt x="611679" y="4708683"/>
                  <a:pt x="509793" y="4458111"/>
                </a:cubicBezTo>
                <a:cubicBezTo>
                  <a:pt x="136790" y="3540808"/>
                  <a:pt x="-278612" y="2724882"/>
                  <a:pt x="251995" y="1805844"/>
                </a:cubicBezTo>
                <a:cubicBezTo>
                  <a:pt x="911122" y="664202"/>
                  <a:pt x="1973207" y="-37572"/>
                  <a:pt x="3113576" y="1556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7" name="Grafik 6" descr="Ein Bild, das draußen, Himmel, Landfahrzeug, Fahrzeug enthält.&#10;&#10;Automatisch generierte Beschreibung">
            <a:extLst>
              <a:ext uri="{FF2B5EF4-FFF2-40B4-BE49-F238E27FC236}">
                <a16:creationId xmlns:a16="http://schemas.microsoft.com/office/drawing/2014/main" id="{3F0A6066-1647-311F-E9B8-0F5C30834B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5930" y="1685367"/>
            <a:ext cx="5396070" cy="5172635"/>
          </a:xfrm>
          <a:custGeom>
            <a:avLst/>
            <a:gdLst/>
            <a:ahLst/>
            <a:cxnLst/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600"/>
                </a:lnTo>
                <a:lnTo>
                  <a:pt x="5396070" y="4888539"/>
                </a:lnTo>
                <a:lnTo>
                  <a:pt x="5373530" y="4924165"/>
                </a:lnTo>
                <a:cubicBezTo>
                  <a:pt x="5310112" y="5013254"/>
                  <a:pt x="5241620" y="5088864"/>
                  <a:pt x="5168684" y="5154829"/>
                </a:cubicBezTo>
                <a:lnTo>
                  <a:pt x="5146924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2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</p:spPr>
      </p:pic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22220111-5018-4EB7-A38B-79BD37F7C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5930" y="1685365"/>
            <a:ext cx="5396070" cy="5172635"/>
          </a:xfrm>
          <a:custGeom>
            <a:avLst/>
            <a:gdLst>
              <a:gd name="connsiteX0" fmla="*/ 2809770 w 5396070"/>
              <a:gd name="connsiteY0" fmla="*/ 1442 h 5172635"/>
              <a:gd name="connsiteX1" fmla="*/ 4032739 w 5396070"/>
              <a:gd name="connsiteY1" fmla="*/ 376223 h 5172635"/>
              <a:gd name="connsiteX2" fmla="*/ 5362614 w 5396070"/>
              <a:gd name="connsiteY2" fmla="*/ 1796088 h 5172635"/>
              <a:gd name="connsiteX3" fmla="*/ 5396070 w 5396070"/>
              <a:gd name="connsiteY3" fmla="*/ 1864599 h 5172635"/>
              <a:gd name="connsiteX4" fmla="*/ 5396070 w 5396070"/>
              <a:gd name="connsiteY4" fmla="*/ 1981756 h 5172635"/>
              <a:gd name="connsiteX5" fmla="*/ 5363566 w 5396070"/>
              <a:gd name="connsiteY5" fmla="*/ 1915670 h 5172635"/>
              <a:gd name="connsiteX6" fmla="*/ 4071524 w 5396070"/>
              <a:gd name="connsiteY6" fmla="*/ 546090 h 5172635"/>
              <a:gd name="connsiteX7" fmla="*/ 2883346 w 5396070"/>
              <a:gd name="connsiteY7" fmla="*/ 184583 h 5172635"/>
              <a:gd name="connsiteX8" fmla="*/ 374449 w 5396070"/>
              <a:gd name="connsiteY8" fmla="*/ 1797850 h 5172635"/>
              <a:gd name="connsiteX9" fmla="*/ 600473 w 5396070"/>
              <a:gd name="connsiteY9" fmla="*/ 4169322 h 5172635"/>
              <a:gd name="connsiteX10" fmla="*/ 971928 w 5396070"/>
              <a:gd name="connsiteY10" fmla="*/ 4966944 h 5172635"/>
              <a:gd name="connsiteX11" fmla="*/ 1112598 w 5396070"/>
              <a:gd name="connsiteY11" fmla="*/ 5172635 h 5172635"/>
              <a:gd name="connsiteX12" fmla="*/ 987172 w 5396070"/>
              <a:gd name="connsiteY12" fmla="*/ 5172635 h 5172635"/>
              <a:gd name="connsiteX13" fmla="*/ 842383 w 5396070"/>
              <a:gd name="connsiteY13" fmla="*/ 4959392 h 5172635"/>
              <a:gd name="connsiteX14" fmla="*/ 460051 w 5396070"/>
              <a:gd name="connsiteY14" fmla="*/ 4132485 h 5172635"/>
              <a:gd name="connsiteX15" fmla="*/ 227408 w 5396070"/>
              <a:gd name="connsiteY15" fmla="*/ 1673941 h 5172635"/>
              <a:gd name="connsiteX16" fmla="*/ 2809770 w 5396070"/>
              <a:gd name="connsiteY16" fmla="*/ 1442 h 517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599"/>
                </a:lnTo>
                <a:lnTo>
                  <a:pt x="5396070" y="1981756"/>
                </a:lnTo>
                <a:lnTo>
                  <a:pt x="5363566" y="1915670"/>
                </a:lnTo>
                <a:cubicBezTo>
                  <a:pt x="5061125" y="1353703"/>
                  <a:pt x="4612597" y="864671"/>
                  <a:pt x="4071524" y="546090"/>
                </a:cubicBezTo>
                <a:cubicBezTo>
                  <a:pt x="3676324" y="313400"/>
                  <a:pt x="3274582" y="198273"/>
                  <a:pt x="2883346" y="184583"/>
                </a:cubicBezTo>
                <a:cubicBezTo>
                  <a:pt x="1883526" y="149597"/>
                  <a:pt x="952339" y="777074"/>
                  <a:pt x="374449" y="1797850"/>
                </a:cubicBezTo>
                <a:cubicBezTo>
                  <a:pt x="-90765" y="2619591"/>
                  <a:pt x="273440" y="3349133"/>
                  <a:pt x="600473" y="4169322"/>
                </a:cubicBezTo>
                <a:cubicBezTo>
                  <a:pt x="712134" y="4449376"/>
                  <a:pt x="823802" y="4721229"/>
                  <a:pt x="971928" y="4966944"/>
                </a:cubicBezTo>
                <a:lnTo>
                  <a:pt x="1112598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1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2A3C43E-2A18-0B37-DDA2-02E0801601B4}"/>
              </a:ext>
            </a:extLst>
          </p:cNvPr>
          <p:cNvSpPr txBox="1"/>
          <p:nvPr/>
        </p:nvSpPr>
        <p:spPr>
          <a:xfrm>
            <a:off x="6323162" y="768999"/>
            <a:ext cx="21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/>
              <a:t>Pool Party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B47F24D-60A4-AF71-97E2-C4560724E522}"/>
              </a:ext>
            </a:extLst>
          </p:cNvPr>
          <p:cNvSpPr txBox="1"/>
          <p:nvPr/>
        </p:nvSpPr>
        <p:spPr>
          <a:xfrm>
            <a:off x="0" y="0"/>
            <a:ext cx="1683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/>
              <a:t>DAY 9 </a:t>
            </a:r>
          </a:p>
        </p:txBody>
      </p:sp>
    </p:spTree>
    <p:extLst>
      <p:ext uri="{BB962C8B-B14F-4D97-AF65-F5344CB8AC3E}">
        <p14:creationId xmlns:p14="http://schemas.microsoft.com/office/powerpoint/2010/main" val="28250460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 descr="Ein Bild, das Im Haus, Person, Bürogebäude, Tisch enthält.&#10;&#10;Automatisch generierte Beschreibung">
            <a:extLst>
              <a:ext uri="{FF2B5EF4-FFF2-40B4-BE49-F238E27FC236}">
                <a16:creationId xmlns:a16="http://schemas.microsoft.com/office/drawing/2014/main" id="{40DA14F8-E9C0-8BC6-FCD4-1478BF7AB5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23" name="Grafik 22" descr="Ein Bild, das Im Haus, Bürogebäude, Person, computer enthält.&#10;&#10;Automatisch generierte Beschreibung">
            <a:extLst>
              <a:ext uri="{FF2B5EF4-FFF2-40B4-BE49-F238E27FC236}">
                <a16:creationId xmlns:a16="http://schemas.microsoft.com/office/drawing/2014/main" id="{9BFFFDC6-54BD-786E-C554-BDAE3998D2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25" name="Grafik 24" descr="Ein Bild, das Text, Im Haus, Kleidung, Wand enthält.&#10;&#10;Automatisch generierte Beschreibung">
            <a:extLst>
              <a:ext uri="{FF2B5EF4-FFF2-40B4-BE49-F238E27FC236}">
                <a16:creationId xmlns:a16="http://schemas.microsoft.com/office/drawing/2014/main" id="{9FBFB1A5-01F9-0B91-87D3-6EAC791431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36A1CAC3-A129-43F8-8881-63D3E319A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69422"/>
            <a:ext cx="5001186" cy="2788578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5CCE41C-FBFB-44B8-BE25-7F555613C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FC3084DA-2408-5F20-B9F2-791EA59438EA}"/>
              </a:ext>
            </a:extLst>
          </p:cNvPr>
          <p:cNvSpPr txBox="1"/>
          <p:nvPr/>
        </p:nvSpPr>
        <p:spPr>
          <a:xfrm>
            <a:off x="-1" y="0"/>
            <a:ext cx="23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/>
              <a:t>DAY 10/11/12/13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9E1C537D-2240-ED68-E965-EBFBE23C6C8A}"/>
              </a:ext>
            </a:extLst>
          </p:cNvPr>
          <p:cNvSpPr txBox="1"/>
          <p:nvPr/>
        </p:nvSpPr>
        <p:spPr>
          <a:xfrm>
            <a:off x="579028" y="4586548"/>
            <a:ext cx="38431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/>
              <a:t>Break </a:t>
            </a:r>
            <a:r>
              <a:rPr lang="de-DE" sz="3600" b="1" err="1"/>
              <a:t>up</a:t>
            </a:r>
            <a:r>
              <a:rPr lang="de-DE" sz="3600" b="1"/>
              <a:t> </a:t>
            </a:r>
            <a:r>
              <a:rPr lang="de-DE" sz="3600" b="1" err="1"/>
              <a:t>rooms</a:t>
            </a:r>
            <a:endParaRPr lang="de-DE" sz="3600" b="1"/>
          </a:p>
          <a:p>
            <a:r>
              <a:rPr lang="de-DE" sz="3600" b="1"/>
              <a:t>	      &amp;</a:t>
            </a:r>
          </a:p>
          <a:p>
            <a:r>
              <a:rPr lang="de-DE" sz="3600" b="1" err="1"/>
              <a:t>Finalize</a:t>
            </a:r>
            <a:r>
              <a:rPr lang="de-DE" sz="3600" b="1"/>
              <a:t> </a:t>
            </a:r>
            <a:r>
              <a:rPr lang="de-DE" sz="3600" b="1" err="1"/>
              <a:t>the</a:t>
            </a:r>
            <a:r>
              <a:rPr lang="de-DE" sz="3600" b="1"/>
              <a:t> </a:t>
            </a:r>
            <a:r>
              <a:rPr lang="de-DE" sz="3600" b="1" err="1"/>
              <a:t>project</a:t>
            </a:r>
            <a:r>
              <a:rPr lang="de-DE" sz="3600" b="1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679974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73036607-3119-30B5-A7A2-AB438A117FF3}"/>
              </a:ext>
            </a:extLst>
          </p:cNvPr>
          <p:cNvSpPr/>
          <p:nvPr/>
        </p:nvSpPr>
        <p:spPr>
          <a:xfrm>
            <a:off x="98474" y="-168812"/>
            <a:ext cx="12210757" cy="724486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 descr="Ein Bild, das Baseball, Gebäude, Stadion, draußen enthält.&#10;&#10;Automatisch generierte Beschreibung">
            <a:extLst>
              <a:ext uri="{FF2B5EF4-FFF2-40B4-BE49-F238E27FC236}">
                <a16:creationId xmlns:a16="http://schemas.microsoft.com/office/drawing/2014/main" id="{AEC0646F-34FA-BBB9-313A-AB433D9462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4"/>
          <a:stretch/>
        </p:blipFill>
        <p:spPr>
          <a:xfrm rot="5400000">
            <a:off x="-987171" y="-107942"/>
            <a:ext cx="7953112" cy="5978769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68F3D89D-1535-D638-8404-BB641B630DBE}"/>
              </a:ext>
            </a:extLst>
          </p:cNvPr>
          <p:cNvSpPr txBox="1"/>
          <p:nvPr/>
        </p:nvSpPr>
        <p:spPr>
          <a:xfrm>
            <a:off x="1209259" y="5535864"/>
            <a:ext cx="34886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>
                <a:solidFill>
                  <a:schemeClr val="accent2">
                    <a:lumMod val="60000"/>
                    <a:lumOff val="40000"/>
                  </a:schemeClr>
                </a:solidFill>
              </a:rPr>
              <a:t>Houston </a:t>
            </a:r>
            <a:r>
              <a:rPr lang="de-DE" sz="2800" b="1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Astros</a:t>
            </a:r>
            <a:endParaRPr lang="de-DE" sz="2800" b="1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de-DE" sz="2800" b="1">
                <a:solidFill>
                  <a:schemeClr val="accent2">
                    <a:lumMod val="60000"/>
                    <a:lumOff val="40000"/>
                  </a:schemeClr>
                </a:solidFill>
              </a:rPr>
              <a:t>im Minute Maid Park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8DD7F81B-50DC-44D6-7759-16709C015EB5}"/>
              </a:ext>
            </a:extLst>
          </p:cNvPr>
          <p:cNvSpPr/>
          <p:nvPr/>
        </p:nvSpPr>
        <p:spPr>
          <a:xfrm>
            <a:off x="1744312" y="519782"/>
            <a:ext cx="5978769" cy="19647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 descr="Ein Bild, das Person, Kleidung, Mann, Lächeln enthält.&#10;&#10;Automatisch generierte Beschreibung">
            <a:extLst>
              <a:ext uri="{FF2B5EF4-FFF2-40B4-BE49-F238E27FC236}">
                <a16:creationId xmlns:a16="http://schemas.microsoft.com/office/drawing/2014/main" id="{BBECD07C-9D70-344E-0964-0A7E7D5EF2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8279" y="553997"/>
            <a:ext cx="4884654" cy="1891362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A933E098-40AC-CF87-A517-90AE73B6DB75}"/>
              </a:ext>
            </a:extLst>
          </p:cNvPr>
          <p:cNvSpPr txBox="1"/>
          <p:nvPr/>
        </p:nvSpPr>
        <p:spPr>
          <a:xfrm>
            <a:off x="1438874" y="-92334"/>
            <a:ext cx="3101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>
                <a:solidFill>
                  <a:schemeClr val="bg1"/>
                </a:solidFill>
              </a:rPr>
              <a:t>Baseball Game</a:t>
            </a:r>
          </a:p>
        </p:txBody>
      </p:sp>
      <p:pic>
        <p:nvPicPr>
          <p:cNvPr id="11" name="Grafik 10" descr="Ein Bild, das Kunst, Wand, Im Haus, Menschliches Gesicht enthält.&#10;&#10;Automatisch generierte Beschreibung">
            <a:extLst>
              <a:ext uri="{FF2B5EF4-FFF2-40B4-BE49-F238E27FC236}">
                <a16:creationId xmlns:a16="http://schemas.microsoft.com/office/drawing/2014/main" id="{12A96154-7AA9-7931-B259-0F41406B5EA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00045" y="728098"/>
            <a:ext cx="7244861" cy="5433646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1F7F3B01-38D2-2131-F414-7727BCCC6E4E}"/>
              </a:ext>
            </a:extLst>
          </p:cNvPr>
          <p:cNvSpPr txBox="1"/>
          <p:nvPr/>
        </p:nvSpPr>
        <p:spPr>
          <a:xfrm>
            <a:off x="8298495" y="-124070"/>
            <a:ext cx="2729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>
                <a:solidFill>
                  <a:schemeClr val="bg1"/>
                </a:solidFill>
              </a:rPr>
              <a:t>Movie Night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22CD791-807F-6D6E-184A-485E492EAD9F}"/>
              </a:ext>
            </a:extLst>
          </p:cNvPr>
          <p:cNvSpPr txBox="1"/>
          <p:nvPr/>
        </p:nvSpPr>
        <p:spPr>
          <a:xfrm>
            <a:off x="11102922" y="0"/>
            <a:ext cx="1683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>
                <a:solidFill>
                  <a:schemeClr val="bg1"/>
                </a:solidFill>
              </a:rPr>
              <a:t>DAY 12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C9456C73-2FA7-83A8-21E9-45F0436C51EC}"/>
              </a:ext>
            </a:extLst>
          </p:cNvPr>
          <p:cNvSpPr txBox="1"/>
          <p:nvPr/>
        </p:nvSpPr>
        <p:spPr>
          <a:xfrm>
            <a:off x="0" y="0"/>
            <a:ext cx="1683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>
                <a:solidFill>
                  <a:schemeClr val="bg1"/>
                </a:solidFill>
              </a:rPr>
              <a:t>DAY 10 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B743139-DC8A-3C7A-E646-40BEB466D0AE}"/>
              </a:ext>
            </a:extLst>
          </p:cNvPr>
          <p:cNvSpPr txBox="1"/>
          <p:nvPr/>
        </p:nvSpPr>
        <p:spPr>
          <a:xfrm>
            <a:off x="7919151" y="5751307"/>
            <a:ext cx="3488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>
                <a:solidFill>
                  <a:schemeClr val="accent2">
                    <a:lumMod val="60000"/>
                    <a:lumOff val="40000"/>
                  </a:schemeClr>
                </a:solidFill>
              </a:rPr>
              <a:t>The </a:t>
            </a:r>
            <a:r>
              <a:rPr lang="de-DE" sz="2800" b="1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Martian</a:t>
            </a:r>
            <a:endParaRPr lang="de-DE" sz="2800" b="1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1963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Im Haus, Person, Kleidung, Stuhl enthält.&#10;&#10;Automatisch generierte Beschreibung">
            <a:extLst>
              <a:ext uri="{FF2B5EF4-FFF2-40B4-BE49-F238E27FC236}">
                <a16:creationId xmlns:a16="http://schemas.microsoft.com/office/drawing/2014/main" id="{C976064B-2016-17E2-829A-204676C61E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4318779" y="-305249"/>
            <a:ext cx="7873221" cy="7163249"/>
          </a:xfrm>
          <a:prstGeom prst="rect">
            <a:avLst/>
          </a:prstGeom>
        </p:spPr>
      </p:pic>
      <p:sp>
        <p:nvSpPr>
          <p:cNvPr id="16" name="Rectangle 9">
            <a:extLst>
              <a:ext uri="{FF2B5EF4-FFF2-40B4-BE49-F238E27FC236}">
                <a16:creationId xmlns:a16="http://schemas.microsoft.com/office/drawing/2014/main" id="{E9DCA5EA-C9F1-43F7-8CD9-E7D77919EB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099" y="806357"/>
            <a:ext cx="6734553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Ein Bild, das Im Haus, Kleidung, Konferenzsaal, Person enthält.&#10;&#10;Automatisch generierte Beschreibung">
            <a:extLst>
              <a:ext uri="{FF2B5EF4-FFF2-40B4-BE49-F238E27FC236}">
                <a16:creationId xmlns:a16="http://schemas.microsoft.com/office/drawing/2014/main" id="{4804A8FC-DEBB-6E61-4303-546036081C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"/>
          <a:stretch/>
        </p:blipFill>
        <p:spPr>
          <a:xfrm>
            <a:off x="962403" y="979071"/>
            <a:ext cx="6409944" cy="458318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9A5B6F53-5E48-E70D-0A68-F5B99AB4D869}"/>
              </a:ext>
            </a:extLst>
          </p:cNvPr>
          <p:cNvSpPr txBox="1"/>
          <p:nvPr/>
        </p:nvSpPr>
        <p:spPr>
          <a:xfrm>
            <a:off x="0" y="0"/>
            <a:ext cx="1683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/>
              <a:t>DAY 14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E66BF0E-DC40-3F36-CE16-B06D5F1C5813}"/>
              </a:ext>
            </a:extLst>
          </p:cNvPr>
          <p:cNvSpPr txBox="1"/>
          <p:nvPr/>
        </p:nvSpPr>
        <p:spPr>
          <a:xfrm>
            <a:off x="411146" y="5907687"/>
            <a:ext cx="3663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/>
              <a:t>Final </a:t>
            </a:r>
            <a:r>
              <a:rPr lang="de-DE" sz="3600" b="1" err="1"/>
              <a:t>Presentation</a:t>
            </a:r>
            <a:endParaRPr lang="de-DE" sz="3600" b="1"/>
          </a:p>
        </p:txBody>
      </p:sp>
    </p:spTree>
    <p:extLst>
      <p:ext uri="{BB962C8B-B14F-4D97-AF65-F5344CB8AC3E}">
        <p14:creationId xmlns:p14="http://schemas.microsoft.com/office/powerpoint/2010/main" val="35103494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5E6E014C-D33C-EB95-4A0A-1D721459EFE9}"/>
              </a:ext>
            </a:extLst>
          </p:cNvPr>
          <p:cNvSpPr txBox="1"/>
          <p:nvPr/>
        </p:nvSpPr>
        <p:spPr>
          <a:xfrm>
            <a:off x="1538068" y="125204"/>
            <a:ext cx="9115864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5400"/>
              <a:t>Team Song – WE WILL SURVIVE!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63B3DD0-3C99-998B-8648-F4BAA3975ADE}"/>
              </a:ext>
            </a:extLst>
          </p:cNvPr>
          <p:cNvSpPr txBox="1"/>
          <p:nvPr/>
        </p:nvSpPr>
        <p:spPr>
          <a:xfrm>
            <a:off x="6386733" y="3108960"/>
            <a:ext cx="5514535" cy="35394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800" u="sng"/>
              <a:t>Chorus:</a:t>
            </a:r>
          </a:p>
          <a:p>
            <a:r>
              <a:rPr lang="de-DE" sz="2800"/>
              <a:t>Oh </a:t>
            </a:r>
            <a:r>
              <a:rPr lang="de-DE" sz="2800" err="1"/>
              <a:t>no</a:t>
            </a:r>
            <a:r>
              <a:rPr lang="de-DE" sz="2800"/>
              <a:t>, not I, </a:t>
            </a:r>
            <a:r>
              <a:rPr lang="de-DE" sz="2800" err="1"/>
              <a:t>we</a:t>
            </a:r>
            <a:r>
              <a:rPr lang="de-DE" sz="2800"/>
              <a:t> will </a:t>
            </a:r>
            <a:r>
              <a:rPr lang="de-DE" sz="2800" err="1"/>
              <a:t>survive</a:t>
            </a:r>
            <a:endParaRPr lang="de-DE" sz="2800"/>
          </a:p>
          <a:p>
            <a:r>
              <a:rPr lang="de-DE" sz="2800"/>
              <a:t>Oh, </a:t>
            </a:r>
            <a:r>
              <a:rPr lang="de-DE" sz="2800" err="1"/>
              <a:t>as</a:t>
            </a:r>
            <a:r>
              <a:rPr lang="de-DE" sz="2800"/>
              <a:t> </a:t>
            </a:r>
            <a:r>
              <a:rPr lang="de-DE" sz="2800" err="1"/>
              <a:t>long</a:t>
            </a:r>
            <a:r>
              <a:rPr lang="de-DE" sz="2800"/>
              <a:t> </a:t>
            </a:r>
            <a:r>
              <a:rPr lang="de-DE" sz="2800" err="1"/>
              <a:t>as</a:t>
            </a:r>
            <a:r>
              <a:rPr lang="de-DE" sz="2800"/>
              <a:t> </a:t>
            </a:r>
            <a:r>
              <a:rPr lang="de-DE" sz="2800" err="1"/>
              <a:t>we</a:t>
            </a:r>
            <a:r>
              <a:rPr lang="de-DE" sz="2800"/>
              <a:t> </a:t>
            </a:r>
            <a:r>
              <a:rPr lang="de-DE" sz="2800" err="1"/>
              <a:t>have</a:t>
            </a:r>
            <a:r>
              <a:rPr lang="de-DE" sz="2800"/>
              <a:t> </a:t>
            </a:r>
            <a:r>
              <a:rPr lang="de-DE" sz="2800" err="1"/>
              <a:t>oxygen</a:t>
            </a:r>
            <a:endParaRPr lang="de-DE" sz="2800"/>
          </a:p>
          <a:p>
            <a:r>
              <a:rPr lang="de-DE" sz="2800" err="1"/>
              <a:t>we</a:t>
            </a:r>
            <a:r>
              <a:rPr lang="de-DE" sz="2800"/>
              <a:t> </a:t>
            </a:r>
            <a:r>
              <a:rPr lang="de-DE" sz="2800" err="1"/>
              <a:t>know</a:t>
            </a:r>
            <a:r>
              <a:rPr lang="de-DE" sz="2800"/>
              <a:t> </a:t>
            </a:r>
            <a:r>
              <a:rPr lang="de-DE" sz="2800" err="1"/>
              <a:t>we</a:t>
            </a:r>
            <a:r>
              <a:rPr lang="de-DE" sz="2800"/>
              <a:t> will </a:t>
            </a:r>
            <a:r>
              <a:rPr lang="de-DE" sz="2800" err="1"/>
              <a:t>survive</a:t>
            </a:r>
            <a:endParaRPr lang="de-DE" sz="2800"/>
          </a:p>
          <a:p>
            <a:r>
              <a:rPr lang="de-DE" sz="2800" err="1"/>
              <a:t>We‘ve</a:t>
            </a:r>
            <a:r>
              <a:rPr lang="de-DE" sz="2800"/>
              <a:t> </a:t>
            </a:r>
            <a:r>
              <a:rPr lang="de-DE" sz="2800" err="1"/>
              <a:t>got</a:t>
            </a:r>
            <a:r>
              <a:rPr lang="de-DE" sz="2800"/>
              <a:t> all </a:t>
            </a:r>
            <a:r>
              <a:rPr lang="de-DE" sz="2800" err="1"/>
              <a:t>our</a:t>
            </a:r>
            <a:r>
              <a:rPr lang="de-DE" sz="2800"/>
              <a:t> </a:t>
            </a:r>
            <a:r>
              <a:rPr lang="de-DE" sz="2800" err="1"/>
              <a:t>lives</a:t>
            </a:r>
            <a:r>
              <a:rPr lang="de-DE" sz="2800"/>
              <a:t> </a:t>
            </a:r>
            <a:r>
              <a:rPr lang="de-DE" sz="2800" err="1"/>
              <a:t>to</a:t>
            </a:r>
            <a:r>
              <a:rPr lang="de-DE" sz="2800"/>
              <a:t> live</a:t>
            </a:r>
          </a:p>
          <a:p>
            <a:r>
              <a:rPr lang="de-DE" sz="2800"/>
              <a:t>On Mars </a:t>
            </a:r>
            <a:r>
              <a:rPr lang="de-DE" sz="2800" err="1"/>
              <a:t>we</a:t>
            </a:r>
            <a:r>
              <a:rPr lang="de-DE" sz="2800"/>
              <a:t> </a:t>
            </a:r>
            <a:r>
              <a:rPr lang="de-DE" sz="2800" err="1"/>
              <a:t>can‘t</a:t>
            </a:r>
            <a:r>
              <a:rPr lang="de-DE" sz="2800"/>
              <a:t> </a:t>
            </a:r>
            <a:r>
              <a:rPr lang="de-DE" sz="2800" err="1"/>
              <a:t>be</a:t>
            </a:r>
            <a:r>
              <a:rPr lang="de-DE" sz="2800"/>
              <a:t> </a:t>
            </a:r>
            <a:r>
              <a:rPr lang="de-DE" sz="2800" err="1"/>
              <a:t>inactive</a:t>
            </a:r>
            <a:endParaRPr lang="de-DE" sz="2800"/>
          </a:p>
          <a:p>
            <a:r>
              <a:rPr lang="de-DE" sz="2800"/>
              <a:t>And </a:t>
            </a:r>
            <a:r>
              <a:rPr lang="de-DE" sz="2800" err="1"/>
              <a:t>we‘ll</a:t>
            </a:r>
            <a:r>
              <a:rPr lang="de-DE" sz="2800"/>
              <a:t> </a:t>
            </a:r>
            <a:r>
              <a:rPr lang="de-DE" sz="2800" err="1"/>
              <a:t>survive</a:t>
            </a:r>
            <a:r>
              <a:rPr lang="de-DE" sz="2800"/>
              <a:t>, </a:t>
            </a:r>
            <a:r>
              <a:rPr lang="de-DE" sz="2800" err="1"/>
              <a:t>we</a:t>
            </a:r>
            <a:r>
              <a:rPr lang="de-DE" sz="2800"/>
              <a:t> will </a:t>
            </a:r>
            <a:r>
              <a:rPr lang="de-DE" sz="2800" err="1"/>
              <a:t>survive</a:t>
            </a:r>
            <a:r>
              <a:rPr lang="de-DE" sz="2800"/>
              <a:t>,</a:t>
            </a:r>
          </a:p>
          <a:p>
            <a:r>
              <a:rPr lang="de-DE" sz="2800"/>
              <a:t>hey, hey!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EF4C741-006E-9EDA-5CCD-228A406DB598}"/>
              </a:ext>
            </a:extLst>
          </p:cNvPr>
          <p:cNvSpPr txBox="1"/>
          <p:nvPr/>
        </p:nvSpPr>
        <p:spPr>
          <a:xfrm>
            <a:off x="290732" y="1732387"/>
            <a:ext cx="5514535" cy="18158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800" u="sng"/>
              <a:t>Verse 1:</a:t>
            </a:r>
          </a:p>
          <a:p>
            <a:r>
              <a:rPr lang="de-DE" sz="2800"/>
              <a:t>At </a:t>
            </a:r>
            <a:r>
              <a:rPr lang="de-DE" sz="2800" err="1"/>
              <a:t>first</a:t>
            </a:r>
            <a:r>
              <a:rPr lang="de-DE" sz="2800"/>
              <a:t> I was </a:t>
            </a:r>
            <a:r>
              <a:rPr lang="de-DE" sz="2800" err="1"/>
              <a:t>afraid</a:t>
            </a:r>
            <a:r>
              <a:rPr lang="de-DE" sz="2800"/>
              <a:t>, I was </a:t>
            </a:r>
            <a:r>
              <a:rPr lang="de-DE" sz="2800" err="1"/>
              <a:t>petrified</a:t>
            </a:r>
            <a:r>
              <a:rPr lang="de-DE" sz="2800"/>
              <a:t>,</a:t>
            </a:r>
          </a:p>
          <a:p>
            <a:r>
              <a:rPr lang="de-DE" sz="2800" err="1"/>
              <a:t>Kept</a:t>
            </a:r>
            <a:r>
              <a:rPr lang="de-DE" sz="2800"/>
              <a:t> </a:t>
            </a:r>
            <a:r>
              <a:rPr lang="de-DE" sz="2800" err="1"/>
              <a:t>thinking</a:t>
            </a:r>
            <a:r>
              <a:rPr lang="de-DE" sz="2800"/>
              <a:t> I </a:t>
            </a:r>
            <a:r>
              <a:rPr lang="de-DE" sz="2800" err="1"/>
              <a:t>could</a:t>
            </a:r>
            <a:r>
              <a:rPr lang="de-DE" sz="2800"/>
              <a:t> </a:t>
            </a:r>
            <a:r>
              <a:rPr lang="de-DE" sz="2800" err="1"/>
              <a:t>never</a:t>
            </a:r>
            <a:r>
              <a:rPr lang="de-DE" sz="2800"/>
              <a:t> live </a:t>
            </a:r>
          </a:p>
          <a:p>
            <a:r>
              <a:rPr lang="de-DE" sz="2800" err="1"/>
              <a:t>without</a:t>
            </a:r>
            <a:r>
              <a:rPr lang="de-DE" sz="2800"/>
              <a:t> </a:t>
            </a:r>
            <a:r>
              <a:rPr lang="de-DE" sz="2800" err="1"/>
              <a:t>crew</a:t>
            </a:r>
            <a:r>
              <a:rPr lang="de-DE" sz="2800"/>
              <a:t> </a:t>
            </a:r>
            <a:r>
              <a:rPr lang="de-DE" sz="2800" err="1"/>
              <a:t>by</a:t>
            </a:r>
            <a:r>
              <a:rPr lang="de-DE" sz="2800"/>
              <a:t> </a:t>
            </a:r>
            <a:r>
              <a:rPr lang="de-DE" sz="2800" err="1"/>
              <a:t>my</a:t>
            </a:r>
            <a:r>
              <a:rPr lang="de-DE" sz="2800"/>
              <a:t> </a:t>
            </a:r>
            <a:r>
              <a:rPr lang="de-DE" sz="2800" err="1"/>
              <a:t>side</a:t>
            </a:r>
            <a:r>
              <a:rPr lang="de-DE" sz="2800"/>
              <a:t>…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4EC07C1-2596-2E53-1E8B-B2F6220F8E82}"/>
              </a:ext>
            </a:extLst>
          </p:cNvPr>
          <p:cNvSpPr txBox="1"/>
          <p:nvPr/>
        </p:nvSpPr>
        <p:spPr>
          <a:xfrm>
            <a:off x="0" y="0"/>
            <a:ext cx="1683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/>
              <a:t>DAY 14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96084C6-DBB8-5E53-A22A-577E2183BCC9}"/>
              </a:ext>
            </a:extLst>
          </p:cNvPr>
          <p:cNvSpPr txBox="1"/>
          <p:nvPr/>
        </p:nvSpPr>
        <p:spPr>
          <a:xfrm>
            <a:off x="3750366" y="1048534"/>
            <a:ext cx="4479234" cy="380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Original von Gloria Gaynor: 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de-DE" dirty="0"/>
              <a:t>I Will </a:t>
            </a:r>
            <a:r>
              <a:rPr lang="de-DE" dirty="0" err="1"/>
              <a:t>Survive</a:t>
            </a:r>
            <a:r>
              <a:rPr lang="de-DE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2812292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Ein Bild, das Stadion, Gebäude, Fußball, Arena enthält.&#10;&#10;Automatisch generierte Beschreibung">
            <a:extLst>
              <a:ext uri="{FF2B5EF4-FFF2-40B4-BE49-F238E27FC236}">
                <a16:creationId xmlns:a16="http://schemas.microsoft.com/office/drawing/2014/main" id="{C33EEBEC-238A-D1BC-9ACB-0E5579F0FC4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623" y="1443481"/>
            <a:ext cx="5294716" cy="397103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 descr="Ein Bild, das Stadion, Gebäude, Himmel, draußen enthält.&#10;&#10;Automatisch generierte Beschreibung">
            <a:extLst>
              <a:ext uri="{FF2B5EF4-FFF2-40B4-BE49-F238E27FC236}">
                <a16:creationId xmlns:a16="http://schemas.microsoft.com/office/drawing/2014/main" id="{D4FB4B81-687B-F84C-3C99-D2FD4A2742D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28" y="1443481"/>
            <a:ext cx="5294715" cy="3971036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1A7B02B-AABE-DDE7-8EF0-EC043262A206}"/>
              </a:ext>
            </a:extLst>
          </p:cNvPr>
          <p:cNvSpPr txBox="1"/>
          <p:nvPr/>
        </p:nvSpPr>
        <p:spPr>
          <a:xfrm>
            <a:off x="4882877" y="579805"/>
            <a:ext cx="2394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/>
              <a:t>Dash Game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0E016A4-16C3-1DF7-3339-0A517816077F}"/>
              </a:ext>
            </a:extLst>
          </p:cNvPr>
          <p:cNvSpPr txBox="1"/>
          <p:nvPr/>
        </p:nvSpPr>
        <p:spPr>
          <a:xfrm>
            <a:off x="0" y="0"/>
            <a:ext cx="1683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/>
              <a:t>DAY 14</a:t>
            </a:r>
          </a:p>
        </p:txBody>
      </p:sp>
    </p:spTree>
    <p:extLst>
      <p:ext uri="{BB962C8B-B14F-4D97-AF65-F5344CB8AC3E}">
        <p14:creationId xmlns:p14="http://schemas.microsoft.com/office/powerpoint/2010/main" val="4244192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Ein Bild, das Stern, Himmel, Konstellation, Raum enthält.&#10;&#10;Automatisch generierte Beschreibung">
            <a:extLst>
              <a:ext uri="{FF2B5EF4-FFF2-40B4-BE49-F238E27FC236}">
                <a16:creationId xmlns:a16="http://schemas.microsoft.com/office/drawing/2014/main" id="{7C257568-2D24-1D1E-6137-753A0AF5EA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0226"/>
            <a:ext cx="12192000" cy="812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9ECC47B-8E7C-5B36-3540-523AB91B3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solidFill>
                  <a:schemeClr val="bg1"/>
                </a:solidFill>
              </a:rPr>
              <a:t>FISE &amp; USS 2023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1DDE35-8CEE-A6BC-D501-146D7BD903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250723" cy="4125009"/>
          </a:xfrm>
        </p:spPr>
        <p:txBody>
          <a:bodyPr/>
          <a:lstStyle/>
          <a:p>
            <a:pPr marL="0" indent="0">
              <a:buNone/>
            </a:pPr>
            <a:r>
              <a:rPr lang="de-DE">
                <a:solidFill>
                  <a:schemeClr val="bg1"/>
                </a:solidFill>
              </a:rPr>
              <a:t>Ziel: </a:t>
            </a:r>
            <a:r>
              <a:rPr lang="de-DE" b="1">
                <a:solidFill>
                  <a:schemeClr val="bg1"/>
                </a:solidFill>
              </a:rPr>
              <a:t>Bemannte Marsmission planen</a:t>
            </a:r>
          </a:p>
          <a:p>
            <a:r>
              <a:rPr lang="de-DE">
                <a:solidFill>
                  <a:schemeClr val="bg1"/>
                </a:solidFill>
              </a:rPr>
              <a:t>Arbeiten in international besetzten Teams</a:t>
            </a:r>
          </a:p>
          <a:p>
            <a:r>
              <a:rPr lang="de-DE">
                <a:solidFill>
                  <a:schemeClr val="bg1"/>
                </a:solidFill>
              </a:rPr>
              <a:t>Kultureller Austausch + internationale Kontakte</a:t>
            </a:r>
          </a:p>
          <a:p>
            <a:r>
              <a:rPr lang="de-DE">
                <a:solidFill>
                  <a:schemeClr val="bg1"/>
                </a:solidFill>
              </a:rPr>
              <a:t>Professionelles Arbeiten mit Differenzen in (Fach-)Sprache, Bildungslevels und Kultur</a:t>
            </a:r>
          </a:p>
          <a:p>
            <a:r>
              <a:rPr lang="de-DE">
                <a:solidFill>
                  <a:schemeClr val="bg1"/>
                </a:solidFill>
              </a:rPr>
              <a:t>Interesse am Weltraum und der Raumforschung wecken</a:t>
            </a:r>
          </a:p>
          <a:p>
            <a:pPr marL="0" indent="0">
              <a:buNone/>
            </a:pPr>
            <a:endParaRPr lang="de-DE"/>
          </a:p>
        </p:txBody>
      </p:sp>
      <p:pic>
        <p:nvPicPr>
          <p:cNvPr id="8" name="Grafik 7" descr="Ein Bild, das Text, Grafiken, Grafikdesign, Schrift enthält.&#10;&#10;Automatisch generierte Beschreibung">
            <a:extLst>
              <a:ext uri="{FF2B5EF4-FFF2-40B4-BE49-F238E27FC236}">
                <a16:creationId xmlns:a16="http://schemas.microsoft.com/office/drawing/2014/main" id="{D1D455FA-E924-7EC2-B749-30FD0399C1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564" y="365125"/>
            <a:ext cx="3085116" cy="3114359"/>
          </a:xfrm>
          <a:prstGeom prst="rect">
            <a:avLst/>
          </a:prstGeom>
        </p:spPr>
      </p:pic>
      <p:pic>
        <p:nvPicPr>
          <p:cNvPr id="10" name="Grafik 9" descr="Ein Bild, das Grafiken, Kreis, Grafikdesign, Electric Blue (Farbe) enthält.&#10;&#10;Automatisch generierte Beschreibung">
            <a:extLst>
              <a:ext uri="{FF2B5EF4-FFF2-40B4-BE49-F238E27FC236}">
                <a16:creationId xmlns:a16="http://schemas.microsoft.com/office/drawing/2014/main" id="{3EC44428-26C0-35C2-A937-F771866F996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225" y="3428999"/>
            <a:ext cx="4089592" cy="342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2371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25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E5E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7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 descr="Ein Bild, das draußen, Himmel, Wasser, Natur enthält.&#10;&#10;Automatisch generierte Beschreibung">
            <a:extLst>
              <a:ext uri="{FF2B5EF4-FFF2-40B4-BE49-F238E27FC236}">
                <a16:creationId xmlns:a16="http://schemas.microsoft.com/office/drawing/2014/main" id="{77CABB1B-3DC2-9C5E-601C-248600DAFE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777" y="643467"/>
            <a:ext cx="4178299" cy="5571066"/>
          </a:xfrm>
          <a:prstGeom prst="rect">
            <a:avLst/>
          </a:prstGeom>
        </p:spPr>
      </p:pic>
      <p:sp>
        <p:nvSpPr>
          <p:cNvPr id="34" name="Rectangle 29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Ein Bild, das Wolke, Himmel, draußen, Flagge enthält.&#10;&#10;Automatisch generierte Beschreibung">
            <a:extLst>
              <a:ext uri="{FF2B5EF4-FFF2-40B4-BE49-F238E27FC236}">
                <a16:creationId xmlns:a16="http://schemas.microsoft.com/office/drawing/2014/main" id="{996EA76D-7975-8611-FE7C-BFA09433EA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0539" y="1339850"/>
            <a:ext cx="5571066" cy="4178299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63BAB34-5E8B-D6AF-2F6A-955B976682C7}"/>
              </a:ext>
            </a:extLst>
          </p:cNvPr>
          <p:cNvSpPr txBox="1"/>
          <p:nvPr/>
        </p:nvSpPr>
        <p:spPr>
          <a:xfrm>
            <a:off x="3315715" y="-86759"/>
            <a:ext cx="5560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>
                <a:solidFill>
                  <a:schemeClr val="bg1"/>
                </a:solidFill>
              </a:rPr>
              <a:t>Galveston – Ferry &amp; Sunrise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A7B1DDA-2062-81A1-FB97-83D134DE3C34}"/>
              </a:ext>
            </a:extLst>
          </p:cNvPr>
          <p:cNvSpPr txBox="1"/>
          <p:nvPr/>
        </p:nvSpPr>
        <p:spPr>
          <a:xfrm>
            <a:off x="0" y="0"/>
            <a:ext cx="1683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>
                <a:solidFill>
                  <a:schemeClr val="bg1"/>
                </a:solidFill>
              </a:rPr>
              <a:t>DAY 15</a:t>
            </a:r>
          </a:p>
        </p:txBody>
      </p:sp>
    </p:spTree>
    <p:extLst>
      <p:ext uri="{BB962C8B-B14F-4D97-AF65-F5344CB8AC3E}">
        <p14:creationId xmlns:p14="http://schemas.microsoft.com/office/powerpoint/2010/main" val="30598948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9E301E5-1206-47D0-9CDF-72583D739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A31FBE-7948-4384-B68A-75DEFDC49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Ein Bild, das Kleidung, Person, Lächeln, Schuhwerk enthält.&#10;&#10;Automatisch generierte Beschreibung">
            <a:extLst>
              <a:ext uri="{FF2B5EF4-FFF2-40B4-BE49-F238E27FC236}">
                <a16:creationId xmlns:a16="http://schemas.microsoft.com/office/drawing/2014/main" id="{ABC75985-E10B-3D6C-E5FE-2A169909E1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276" y="643467"/>
            <a:ext cx="4013020" cy="2702558"/>
          </a:xfrm>
          <a:prstGeom prst="rect">
            <a:avLst/>
          </a:prstGeom>
        </p:spPr>
      </p:pic>
      <p:pic>
        <p:nvPicPr>
          <p:cNvPr id="3" name="Grafik 2" descr="Ein Bild, das Text, Geburtstagstorte, Handschrift, Kuchen enthält.&#10;&#10;Automatisch generierte Beschreibung">
            <a:extLst>
              <a:ext uri="{FF2B5EF4-FFF2-40B4-BE49-F238E27FC236}">
                <a16:creationId xmlns:a16="http://schemas.microsoft.com/office/drawing/2014/main" id="{DD192F76-DCE0-23A3-99CC-D2436EACAD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643467" y="3509433"/>
            <a:ext cx="4010830" cy="2705099"/>
          </a:xfrm>
          <a:prstGeom prst="rect">
            <a:avLst/>
          </a:prstGeom>
        </p:spPr>
      </p:pic>
      <p:pic>
        <p:nvPicPr>
          <p:cNvPr id="7" name="Grafik 6" descr="Ein Bild, das Kleidung, Menschliches Gesicht, Person, Lächeln enthält.&#10;&#10;Automatisch generierte Beschreibung">
            <a:extLst>
              <a:ext uri="{FF2B5EF4-FFF2-40B4-BE49-F238E27FC236}">
                <a16:creationId xmlns:a16="http://schemas.microsoft.com/office/drawing/2014/main" id="{820CF4A6-790A-4A1E-A878-1758180DB9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/>
        </p:blipFill>
        <p:spPr>
          <a:xfrm>
            <a:off x="4812633" y="643467"/>
            <a:ext cx="6735900" cy="5571066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C53697E4-31F8-5D4D-70A1-AC0C1956C952}"/>
              </a:ext>
            </a:extLst>
          </p:cNvPr>
          <p:cNvSpPr txBox="1"/>
          <p:nvPr/>
        </p:nvSpPr>
        <p:spPr>
          <a:xfrm>
            <a:off x="0" y="0"/>
            <a:ext cx="1683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/>
              <a:t>DAY 15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F03AE2A-6B37-D4CC-89F7-C8347994A890}"/>
              </a:ext>
            </a:extLst>
          </p:cNvPr>
          <p:cNvSpPr txBox="1"/>
          <p:nvPr/>
        </p:nvSpPr>
        <p:spPr>
          <a:xfrm>
            <a:off x="4885927" y="-30126"/>
            <a:ext cx="2420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/>
              <a:t>Graduation</a:t>
            </a:r>
          </a:p>
        </p:txBody>
      </p:sp>
    </p:spTree>
    <p:extLst>
      <p:ext uri="{BB962C8B-B14F-4D97-AF65-F5344CB8AC3E}">
        <p14:creationId xmlns:p14="http://schemas.microsoft.com/office/powerpoint/2010/main" val="19690613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527FCEA-6143-4C5E-8C45-8AC9237AD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A9F23AD-7A55-49F3-A3EC-743F47F36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Ein Bild, das Person, Lächeln, Im Haus, Kleidung enthält.&#10;&#10;Automatisch generierte Beschreibung">
            <a:extLst>
              <a:ext uri="{FF2B5EF4-FFF2-40B4-BE49-F238E27FC236}">
                <a16:creationId xmlns:a16="http://schemas.microsoft.com/office/drawing/2014/main" id="{D914A9EE-4ED9-E59E-C3AC-5FD97F5FA2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80" y="1032248"/>
            <a:ext cx="6410084" cy="480756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7D9F91F-72C9-4DB9-ABD0-A8180D826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 descr="Ein Bild, das Kleidung, Person, Schuhwerk, Gebäude enthält.&#10;&#10;Automatisch generierte Beschreibung">
            <a:extLst>
              <a:ext uri="{FF2B5EF4-FFF2-40B4-BE49-F238E27FC236}">
                <a16:creationId xmlns:a16="http://schemas.microsoft.com/office/drawing/2014/main" id="{909B9863-07BE-829F-E4D1-5E1C3214C3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24203" y="131302"/>
            <a:ext cx="2614194" cy="348559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E016956-CE9F-4946-8834-A8BC3529D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Ein Bild, das Menschliches Gesicht, Person, Lächeln, Modeaccessoire enthält.&#10;&#10;Automatisch generierte Beschreibung">
            <a:extLst>
              <a:ext uri="{FF2B5EF4-FFF2-40B4-BE49-F238E27FC236}">
                <a16:creationId xmlns:a16="http://schemas.microsoft.com/office/drawing/2014/main" id="{B116B035-C5E2-1E77-D82C-A82604429AC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744" y="3867331"/>
            <a:ext cx="4019114" cy="2260751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0F04647D-BB50-AD64-96DD-24838269FACB}"/>
              </a:ext>
            </a:extLst>
          </p:cNvPr>
          <p:cNvSpPr txBox="1"/>
          <p:nvPr/>
        </p:nvSpPr>
        <p:spPr>
          <a:xfrm>
            <a:off x="0" y="0"/>
            <a:ext cx="1683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/>
              <a:t>DAY 15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9B511650-D99F-9B35-0B73-1D34023AF004}"/>
              </a:ext>
            </a:extLst>
          </p:cNvPr>
          <p:cNvSpPr txBox="1"/>
          <p:nvPr/>
        </p:nvSpPr>
        <p:spPr>
          <a:xfrm>
            <a:off x="4885927" y="-30126"/>
            <a:ext cx="2420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/>
              <a:t>Graduation</a:t>
            </a:r>
          </a:p>
        </p:txBody>
      </p:sp>
    </p:spTree>
    <p:extLst>
      <p:ext uri="{BB962C8B-B14F-4D97-AF65-F5344CB8AC3E}">
        <p14:creationId xmlns:p14="http://schemas.microsoft.com/office/powerpoint/2010/main" val="26226858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Kleidung, Person, Mann, Frau enthält.&#10;&#10;Automatisch generierte Beschreibung">
            <a:extLst>
              <a:ext uri="{FF2B5EF4-FFF2-40B4-BE49-F238E27FC236}">
                <a16:creationId xmlns:a16="http://schemas.microsoft.com/office/drawing/2014/main" id="{59E2D3AA-212B-C047-B386-68582369B7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/>
        </p:blipFill>
        <p:spPr>
          <a:xfrm>
            <a:off x="4875807" y="647114"/>
            <a:ext cx="7038917" cy="5703345"/>
          </a:xfrm>
          <a:prstGeom prst="rect">
            <a:avLst/>
          </a:prstGeom>
        </p:spPr>
      </p:pic>
      <p:pic>
        <p:nvPicPr>
          <p:cNvPr id="5" name="Grafik 4" descr="Ein Bild, das Kleidung, Person, Lächeln, Ballon enthält.&#10;&#10;Automatisch generierte Beschreibung">
            <a:extLst>
              <a:ext uri="{FF2B5EF4-FFF2-40B4-BE49-F238E27FC236}">
                <a16:creationId xmlns:a16="http://schemas.microsoft.com/office/drawing/2014/main" id="{410C0478-957E-34BE-8778-DB0E2BF737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2607484" y="3510128"/>
            <a:ext cx="2241870" cy="2575740"/>
          </a:xfrm>
          <a:prstGeom prst="rect">
            <a:avLst/>
          </a:prstGeom>
        </p:spPr>
      </p:pic>
      <p:pic>
        <p:nvPicPr>
          <p:cNvPr id="13" name="Grafik 12" descr="Ein Bild, das Kleidung, Person, Wand, Im Haus enthält.&#10;&#10;Automatisch generierte Beschreibung">
            <a:extLst>
              <a:ext uri="{FF2B5EF4-FFF2-40B4-BE49-F238E27FC236}">
                <a16:creationId xmlns:a16="http://schemas.microsoft.com/office/drawing/2014/main" id="{738244D4-82D8-1E33-80D3-A675D03704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508" y="647114"/>
            <a:ext cx="3872474" cy="3336150"/>
          </a:xfrm>
          <a:prstGeom prst="rect">
            <a:avLst/>
          </a:prstGeom>
        </p:spPr>
      </p:pic>
      <p:sp>
        <p:nvSpPr>
          <p:cNvPr id="37" name="Rectangle 32">
            <a:extLst>
              <a:ext uri="{FF2B5EF4-FFF2-40B4-BE49-F238E27FC236}">
                <a16:creationId xmlns:a16="http://schemas.microsoft.com/office/drawing/2014/main" id="{BE5390C0-EA28-456A-8C95-1CDB808E9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4117" y="4108589"/>
            <a:ext cx="1526538" cy="2245817"/>
          </a:xfrm>
          <a:prstGeom prst="rect">
            <a:avLst/>
          </a:prstGeom>
          <a:solidFill>
            <a:srgbClr val="6B676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fik 14" descr="Ein Bild, das Kleidung, Person, Lächeln, Ballon enthält.&#10;&#10;Automatisch generierte Beschreibung">
            <a:extLst>
              <a:ext uri="{FF2B5EF4-FFF2-40B4-BE49-F238E27FC236}">
                <a16:creationId xmlns:a16="http://schemas.microsoft.com/office/drawing/2014/main" id="{761C47F5-5A34-E925-7296-5BD5D6D7C59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88832" y="4197265"/>
            <a:ext cx="2241870" cy="2064519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66AFB609-6BAB-BD88-5AA5-BF921C78EDDC}"/>
              </a:ext>
            </a:extLst>
          </p:cNvPr>
          <p:cNvSpPr/>
          <p:nvPr/>
        </p:nvSpPr>
        <p:spPr>
          <a:xfrm>
            <a:off x="2686929" y="4108589"/>
            <a:ext cx="2053726" cy="224187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70E53454-06AE-7755-78B5-26669A71A33A}"/>
              </a:ext>
            </a:extLst>
          </p:cNvPr>
          <p:cNvSpPr txBox="1"/>
          <p:nvPr/>
        </p:nvSpPr>
        <p:spPr>
          <a:xfrm>
            <a:off x="2786979" y="4690915"/>
            <a:ext cx="18259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>
                <a:solidFill>
                  <a:srgbClr val="FF0000"/>
                </a:solidFill>
              </a:rPr>
              <a:t>Team </a:t>
            </a:r>
          </a:p>
          <a:p>
            <a:r>
              <a:rPr lang="de-DE" sz="3200">
                <a:solidFill>
                  <a:srgbClr val="FFFF00"/>
                </a:solidFill>
              </a:rPr>
              <a:t>Germany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2A026F17-2FAB-AD02-5AE5-FAC823688DE1}"/>
              </a:ext>
            </a:extLst>
          </p:cNvPr>
          <p:cNvSpPr txBox="1"/>
          <p:nvPr/>
        </p:nvSpPr>
        <p:spPr>
          <a:xfrm>
            <a:off x="0" y="0"/>
            <a:ext cx="1683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/>
              <a:t>DAY 15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33012655-46A6-3F91-90BE-794FA9BE4528}"/>
              </a:ext>
            </a:extLst>
          </p:cNvPr>
          <p:cNvSpPr txBox="1"/>
          <p:nvPr/>
        </p:nvSpPr>
        <p:spPr>
          <a:xfrm>
            <a:off x="3317258" y="32786"/>
            <a:ext cx="5557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/>
              <a:t>Graduation – Karaoke Night</a:t>
            </a:r>
          </a:p>
        </p:txBody>
      </p:sp>
    </p:spTree>
    <p:extLst>
      <p:ext uri="{BB962C8B-B14F-4D97-AF65-F5344CB8AC3E}">
        <p14:creationId xmlns:p14="http://schemas.microsoft.com/office/powerpoint/2010/main" val="18109785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Wolke, Himmel, Platane Flugzeug Hobel, draußen enthält.&#10;&#10;Automatisch generierte Beschreibung">
            <a:extLst>
              <a:ext uri="{FF2B5EF4-FFF2-40B4-BE49-F238E27FC236}">
                <a16:creationId xmlns:a16="http://schemas.microsoft.com/office/drawing/2014/main" id="{1BFE6C21-96A7-DBC2-14ED-6C751256FB5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16000" y="1016000"/>
            <a:ext cx="8127999" cy="6095999"/>
          </a:xfrm>
          <a:prstGeom prst="rect">
            <a:avLst/>
          </a:prstGeom>
        </p:spPr>
      </p:pic>
      <p:pic>
        <p:nvPicPr>
          <p:cNvPr id="5" name="Grafik 4" descr="Ein Bild, das Text, Buch, Grafikdesign, Schrift enthält.&#10;&#10;Automatisch generierte Beschreibung">
            <a:extLst>
              <a:ext uri="{FF2B5EF4-FFF2-40B4-BE49-F238E27FC236}">
                <a16:creationId xmlns:a16="http://schemas.microsoft.com/office/drawing/2014/main" id="{C25A9054-83E8-975A-0253-5C09C5921D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79997" y="-254001"/>
            <a:ext cx="8128001" cy="6096001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739C5954-4856-C131-69D1-15E66F8D5336}"/>
              </a:ext>
            </a:extLst>
          </p:cNvPr>
          <p:cNvSpPr txBox="1"/>
          <p:nvPr/>
        </p:nvSpPr>
        <p:spPr>
          <a:xfrm>
            <a:off x="0" y="0"/>
            <a:ext cx="1683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>
                <a:solidFill>
                  <a:schemeClr val="bg1"/>
                </a:solidFill>
              </a:rPr>
              <a:t>DAY 16</a:t>
            </a:r>
          </a:p>
        </p:txBody>
      </p:sp>
    </p:spTree>
    <p:extLst>
      <p:ext uri="{BB962C8B-B14F-4D97-AF65-F5344CB8AC3E}">
        <p14:creationId xmlns:p14="http://schemas.microsoft.com/office/powerpoint/2010/main" val="39647548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Schuhwerk, Person, Kleidung, Gelände enthält.&#10;&#10;Automatisch generierte Beschreibung">
            <a:extLst>
              <a:ext uri="{FF2B5EF4-FFF2-40B4-BE49-F238E27FC236}">
                <a16:creationId xmlns:a16="http://schemas.microsoft.com/office/drawing/2014/main" id="{191C6ED2-13B7-EF0E-D5D1-65DFF7F9A6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E51520F-C78D-8051-5F52-594D9EDD4DCB}"/>
              </a:ext>
            </a:extLst>
          </p:cNvPr>
          <p:cNvSpPr txBox="1"/>
          <p:nvPr/>
        </p:nvSpPr>
        <p:spPr>
          <a:xfrm>
            <a:off x="1838203" y="637532"/>
            <a:ext cx="85155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>
                <a:solidFill>
                  <a:schemeClr val="bg1"/>
                </a:solidFill>
              </a:rPr>
              <a:t>United Space School – Class </a:t>
            </a:r>
            <a:r>
              <a:rPr lang="de-DE" sz="4400" b="1" err="1">
                <a:solidFill>
                  <a:schemeClr val="bg1"/>
                </a:solidFill>
              </a:rPr>
              <a:t>of</a:t>
            </a:r>
            <a:r>
              <a:rPr lang="de-DE" sz="4400" b="1">
                <a:solidFill>
                  <a:schemeClr val="bg1"/>
                </a:solidFill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33088906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Stern, Himmel, Konstellation, Raum enthält.&#10;&#10;Automatisch generierte Beschreibung">
            <a:extLst>
              <a:ext uri="{FF2B5EF4-FFF2-40B4-BE49-F238E27FC236}">
                <a16:creationId xmlns:a16="http://schemas.microsoft.com/office/drawing/2014/main" id="{CB2A4BA6-1768-C3F0-40F1-2EACB1D430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0226"/>
            <a:ext cx="12192000" cy="812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2595ECA-0FBF-DEE5-E7A8-14F3D2DF1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solidFill>
                  <a:schemeClr val="bg1"/>
                </a:solidFill>
              </a:rPr>
              <a:t>Teilnahme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4EBF661-6CF5-6BA2-D3B5-43027231D0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>
                <a:solidFill>
                  <a:schemeClr val="bg1"/>
                </a:solidFill>
              </a:rPr>
              <a:t>Ermöglicht durch Herrn Prof. Dr. Karl-Heinz Siebold </a:t>
            </a:r>
          </a:p>
          <a:p>
            <a:pPr lvl="1"/>
            <a:r>
              <a:rPr lang="de-DE">
                <a:solidFill>
                  <a:schemeClr val="bg1"/>
                </a:solidFill>
              </a:rPr>
              <a:t>Gebürtiger Schwälmer &amp; ehemaliger NASA-Mitarbeiter </a:t>
            </a:r>
          </a:p>
          <a:p>
            <a:r>
              <a:rPr lang="de-DE">
                <a:solidFill>
                  <a:schemeClr val="bg1"/>
                </a:solidFill>
              </a:rPr>
              <a:t>SG ist 1 von 2 Schulen aus Deutschland!</a:t>
            </a:r>
          </a:p>
          <a:p>
            <a:r>
              <a:rPr lang="de-DE">
                <a:solidFill>
                  <a:schemeClr val="bg1"/>
                </a:solidFill>
              </a:rPr>
              <a:t>Teilnahmebedingungen:</a:t>
            </a:r>
          </a:p>
          <a:p>
            <a:pPr lvl="1"/>
            <a:r>
              <a:rPr lang="de-DE">
                <a:solidFill>
                  <a:schemeClr val="bg1"/>
                </a:solidFill>
              </a:rPr>
              <a:t>Naturwissenschaftliches Interesse </a:t>
            </a:r>
          </a:p>
          <a:p>
            <a:pPr lvl="1"/>
            <a:r>
              <a:rPr lang="de-DE">
                <a:solidFill>
                  <a:schemeClr val="bg1"/>
                </a:solidFill>
              </a:rPr>
              <a:t>Gute Englischkenntnisse </a:t>
            </a:r>
          </a:p>
          <a:p>
            <a:pPr lvl="1"/>
            <a:r>
              <a:rPr lang="de-DE">
                <a:solidFill>
                  <a:schemeClr val="bg1"/>
                </a:solidFill>
              </a:rPr>
              <a:t>Aufsatz zum Thema Marsmission schreiben</a:t>
            </a:r>
          </a:p>
          <a:p>
            <a:pPr lvl="1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78965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Stern, Himmel, Konstellation, Raum enthält.&#10;&#10;Automatisch generierte Beschreibung">
            <a:extLst>
              <a:ext uri="{FF2B5EF4-FFF2-40B4-BE49-F238E27FC236}">
                <a16:creationId xmlns:a16="http://schemas.microsoft.com/office/drawing/2014/main" id="{0846104A-8645-B572-057B-3F2B023C3F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0226"/>
            <a:ext cx="12192000" cy="8128000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99FAB239-9B46-676F-0A3E-9A8C1D0C780C}"/>
              </a:ext>
            </a:extLst>
          </p:cNvPr>
          <p:cNvSpPr/>
          <p:nvPr/>
        </p:nvSpPr>
        <p:spPr>
          <a:xfrm>
            <a:off x="0" y="1825625"/>
            <a:ext cx="12192000" cy="106165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5E47EF-BD4F-16A9-943E-C4E89212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solidFill>
                  <a:schemeClr val="bg1"/>
                </a:solidFill>
              </a:rPr>
              <a:t>Teilnahme - mein Aufsatz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0B62AF6-33B2-7977-FF04-350B91AF63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835" y="1825625"/>
            <a:ext cx="10836965" cy="148741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de-DE" sz="4000" b="1"/>
              <a:t>Leben in einer sauerstoffarmen und der Radioaktivität ausgesetzten Atmosphäre auf dem Planeten Mars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28DBECA-ED4F-5BD9-83FA-843630450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7290" y="3544958"/>
            <a:ext cx="4886618" cy="313167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A75F808-23FF-AF49-F434-9C499EEA6C6A}"/>
              </a:ext>
            </a:extLst>
          </p:cNvPr>
          <p:cNvSpPr txBox="1"/>
          <p:nvPr/>
        </p:nvSpPr>
        <p:spPr>
          <a:xfrm>
            <a:off x="516835" y="3726328"/>
            <a:ext cx="4886617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>
                <a:solidFill>
                  <a:schemeClr val="bg1"/>
                </a:solidFill>
              </a:rPr>
              <a:t>Auswirkungen der Strahlung auf den menschlichen Körper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>
                <a:solidFill>
                  <a:schemeClr val="bg1"/>
                </a:solidFill>
              </a:rPr>
              <a:t>Herstellung von überlebensnotwendigen Gütern</a:t>
            </a:r>
          </a:p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27567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3" descr="Ein Bild, das Stern, Galaxie, Raum, Konstellation enthält.&#10;&#10;Automatisch generierte Beschreibung">
            <a:extLst>
              <a:ext uri="{FF2B5EF4-FFF2-40B4-BE49-F238E27FC236}">
                <a16:creationId xmlns:a16="http://schemas.microsoft.com/office/drawing/2014/main" id="{7F94BDC8-492B-84F6-0C8E-070B92B26E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AA9237E-835C-4255-4E3D-4A2C3F260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de-DE">
                <a:solidFill>
                  <a:srgbClr val="FFFFFF"/>
                </a:solidFill>
              </a:rPr>
              <a:t>VIELEN DANK an…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7EAD31B-B69C-9CA3-47A4-7DAA71AC3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6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de-DE" sz="3600" dirty="0">
                <a:solidFill>
                  <a:srgbClr val="FFFFFF"/>
                </a:solidFill>
              </a:rPr>
              <a:t>Herrn Prof. Dr. Karl-Heinz Siebold </a:t>
            </a:r>
          </a:p>
          <a:p>
            <a:pPr marL="0" indent="0">
              <a:buNone/>
            </a:pPr>
            <a:r>
              <a:rPr lang="de-DE" sz="3600" dirty="0">
                <a:solidFill>
                  <a:srgbClr val="FFFFFF"/>
                </a:solidFill>
              </a:rPr>
              <a:t>Kontakt zur FISE</a:t>
            </a:r>
          </a:p>
          <a:p>
            <a:pPr marL="0" indent="0">
              <a:buNone/>
            </a:pPr>
            <a:endParaRPr lang="de-DE" sz="36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de-DE" sz="3600" dirty="0">
                <a:solidFill>
                  <a:srgbClr val="FFFFFF"/>
                </a:solidFill>
              </a:rPr>
              <a:t>Herrn Sparkassendirektor Wilhelm Bechtel </a:t>
            </a:r>
          </a:p>
          <a:p>
            <a:pPr marL="0" indent="0">
              <a:buNone/>
            </a:pPr>
            <a:r>
              <a:rPr lang="de-DE" sz="3600" dirty="0">
                <a:solidFill>
                  <a:srgbClr val="FFFFFF"/>
                </a:solidFill>
              </a:rPr>
              <a:t>Sponsor der Sparkasse Borken-Schwalmstadt</a:t>
            </a:r>
          </a:p>
          <a:p>
            <a:pPr marL="0" indent="0">
              <a:buNone/>
            </a:pPr>
            <a:endParaRPr lang="de-DE" sz="36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de-DE" sz="3600" dirty="0">
                <a:solidFill>
                  <a:srgbClr val="FFFFFF"/>
                </a:solidFill>
              </a:rPr>
              <a:t>Herrn Mario </a:t>
            </a:r>
            <a:r>
              <a:rPr lang="de-DE" sz="3600" dirty="0" err="1">
                <a:solidFill>
                  <a:srgbClr val="FFFFFF"/>
                </a:solidFill>
              </a:rPr>
              <a:t>Cimiotti</a:t>
            </a:r>
            <a:r>
              <a:rPr lang="de-DE" sz="3600" dirty="0">
                <a:solidFill>
                  <a:srgbClr val="FFFFFF"/>
                </a:solidFill>
              </a:rPr>
              <a:t> </a:t>
            </a:r>
          </a:p>
          <a:p>
            <a:pPr marL="0" indent="0">
              <a:buNone/>
            </a:pPr>
            <a:r>
              <a:rPr lang="de-DE" sz="3600" dirty="0">
                <a:solidFill>
                  <a:srgbClr val="FFFFFF"/>
                </a:solidFill>
              </a:rPr>
              <a:t>Organisation/Fragen</a:t>
            </a:r>
          </a:p>
          <a:p>
            <a:pPr marL="0" indent="0">
              <a:buNone/>
            </a:pPr>
            <a:endParaRPr lang="de-DE" sz="36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de-DE" sz="3600" dirty="0">
                <a:solidFill>
                  <a:srgbClr val="FFFFFF"/>
                </a:solidFill>
              </a:rPr>
              <a:t>Herrn Bernd </a:t>
            </a:r>
            <a:r>
              <a:rPr lang="de-DE" sz="3600" dirty="0" err="1">
                <a:solidFill>
                  <a:srgbClr val="FFFFFF"/>
                </a:solidFill>
              </a:rPr>
              <a:t>Gliemann</a:t>
            </a:r>
            <a:r>
              <a:rPr lang="de-DE" sz="3600" dirty="0">
                <a:solidFill>
                  <a:srgbClr val="FFFFFF"/>
                </a:solidFill>
              </a:rPr>
              <a:t> </a:t>
            </a:r>
          </a:p>
          <a:p>
            <a:pPr marL="0" indent="0">
              <a:buNone/>
            </a:pPr>
            <a:r>
              <a:rPr lang="de-DE" sz="3600" dirty="0">
                <a:solidFill>
                  <a:srgbClr val="FFFFFF"/>
                </a:solidFill>
              </a:rPr>
              <a:t>Leitung des NASA-Wettbewerbs am SG</a:t>
            </a:r>
          </a:p>
        </p:txBody>
      </p:sp>
    </p:spTree>
    <p:extLst>
      <p:ext uri="{BB962C8B-B14F-4D97-AF65-F5344CB8AC3E}">
        <p14:creationId xmlns:p14="http://schemas.microsoft.com/office/powerpoint/2010/main" val="30723549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3" descr="Ein Bild, das Stern, Galaxie, Raum, Konstellation enthält.&#10;&#10;Automatisch generierte Beschreibung">
            <a:extLst>
              <a:ext uri="{FF2B5EF4-FFF2-40B4-BE49-F238E27FC236}">
                <a16:creationId xmlns:a16="http://schemas.microsoft.com/office/drawing/2014/main" id="{7F94BDC8-492B-84F6-0C8E-070B92B26E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AA9237E-835C-4255-4E3D-4A2C3F260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936625"/>
            <a:ext cx="10839452" cy="2339975"/>
          </a:xfrm>
        </p:spPr>
        <p:txBody>
          <a:bodyPr>
            <a:normAutofit/>
          </a:bodyPr>
          <a:lstStyle/>
          <a:p>
            <a:pPr algn="ctr"/>
            <a:r>
              <a:rPr lang="de-DE" sz="6000" b="1">
                <a:ln w="22225">
                  <a:solidFill>
                    <a:srgbClr val="FFFFFF"/>
                  </a:solidFill>
                </a:ln>
                <a:noFill/>
              </a:rPr>
              <a:t>VIELEN DANK FÜR IHRE UND EURE AUFMERSAMKEIT!</a:t>
            </a:r>
          </a:p>
        </p:txBody>
      </p:sp>
      <p:pic>
        <p:nvPicPr>
          <p:cNvPr id="17" name="Grafik 16" descr="Ein Bild, das Druckanzug, Astronaut, Kleidung enthält.&#10;&#10;Automatisch generierte Beschreibung">
            <a:extLst>
              <a:ext uri="{FF2B5EF4-FFF2-40B4-BE49-F238E27FC236}">
                <a16:creationId xmlns:a16="http://schemas.microsoft.com/office/drawing/2014/main" id="{B53619C7-8B3F-A5E5-66AD-564662A847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353" y="2400300"/>
            <a:ext cx="5164648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9906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78509BEA-351E-31E4-7C4D-1A7C5A11B08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554BB79-7DD5-72F8-D8F9-ECFF743FE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6096"/>
            <a:ext cx="10515600" cy="1325563"/>
          </a:xfrm>
        </p:spPr>
        <p:txBody>
          <a:bodyPr/>
          <a:lstStyle/>
          <a:p>
            <a:r>
              <a:rPr lang="de-DE">
                <a:solidFill>
                  <a:schemeClr val="bg1"/>
                </a:solidFill>
              </a:rPr>
              <a:t>Einführung zur Marsmission</a:t>
            </a:r>
          </a:p>
        </p:txBody>
      </p:sp>
      <p:pic>
        <p:nvPicPr>
          <p:cNvPr id="14" name="Grafik 13" descr="Ein Bild, das Planet, Erde, Kugel, Weltraum enthält.&#10;&#10;Automatisch generierte Beschreibung">
            <a:extLst>
              <a:ext uri="{FF2B5EF4-FFF2-40B4-BE49-F238E27FC236}">
                <a16:creationId xmlns:a16="http://schemas.microsoft.com/office/drawing/2014/main" id="{00F52B07-56F5-B2C6-7DF0-1B931391D6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7140" y="2076563"/>
            <a:ext cx="2815771" cy="2704875"/>
          </a:xfrm>
          <a:prstGeom prst="rect">
            <a:avLst/>
          </a:prstGeom>
        </p:spPr>
      </p:pic>
      <p:pic>
        <p:nvPicPr>
          <p:cNvPr id="16" name="Grafik 15" descr="Ein Bild, das Natur, Astronomisches Objekt, Astronomisches Ereignis, Himmel enthält.&#10;&#10;Automatisch generierte Beschreibung">
            <a:extLst>
              <a:ext uri="{FF2B5EF4-FFF2-40B4-BE49-F238E27FC236}">
                <a16:creationId xmlns:a16="http://schemas.microsoft.com/office/drawing/2014/main" id="{73BE4C47-6A71-79D9-A5BC-C56353ADE8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87972" y="2076562"/>
            <a:ext cx="2365828" cy="2704876"/>
          </a:xfrm>
          <a:prstGeom prst="rect">
            <a:avLst/>
          </a:prstGeom>
        </p:spPr>
      </p:pic>
      <p:sp>
        <p:nvSpPr>
          <p:cNvPr id="17" name="Pfeil: nach links und rechts 16">
            <a:extLst>
              <a:ext uri="{FF2B5EF4-FFF2-40B4-BE49-F238E27FC236}">
                <a16:creationId xmlns:a16="http://schemas.microsoft.com/office/drawing/2014/main" id="{D4722FBE-C8B8-6577-BF5A-0C0FAC639B05}"/>
              </a:ext>
            </a:extLst>
          </p:cNvPr>
          <p:cNvSpPr/>
          <p:nvPr/>
        </p:nvSpPr>
        <p:spPr>
          <a:xfrm>
            <a:off x="4074884" y="3021537"/>
            <a:ext cx="4561115" cy="1016000"/>
          </a:xfrm>
          <a:prstGeom prst="left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DDB410E8-8C2C-1D39-7B9D-E1E2B3313766}"/>
              </a:ext>
            </a:extLst>
          </p:cNvPr>
          <p:cNvSpPr txBox="1"/>
          <p:nvPr/>
        </p:nvSpPr>
        <p:spPr>
          <a:xfrm>
            <a:off x="5457646" y="3298704"/>
            <a:ext cx="2020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/>
              <a:t>1,28 Sekunden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03CDE00-4B35-637A-22FF-D0F6658F804B}"/>
              </a:ext>
            </a:extLst>
          </p:cNvPr>
          <p:cNvSpPr txBox="1"/>
          <p:nvPr/>
        </p:nvSpPr>
        <p:spPr>
          <a:xfrm>
            <a:off x="5232358" y="2929372"/>
            <a:ext cx="2246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solidFill>
                  <a:schemeClr val="bg1"/>
                </a:solidFill>
              </a:rPr>
              <a:t>Lichtgeschwindigkeit</a:t>
            </a:r>
          </a:p>
        </p:txBody>
      </p:sp>
    </p:spTree>
    <p:extLst>
      <p:ext uri="{BB962C8B-B14F-4D97-AF65-F5344CB8AC3E}">
        <p14:creationId xmlns:p14="http://schemas.microsoft.com/office/powerpoint/2010/main" val="16236845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AACF7624-9E69-1377-0D3B-9F9FBE6BF62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7901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78509BEA-351E-31E4-7C4D-1A7C5A11B08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554BB79-7DD5-72F8-D8F9-ECFF743FE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6096"/>
            <a:ext cx="10515600" cy="1325563"/>
          </a:xfrm>
        </p:spPr>
        <p:txBody>
          <a:bodyPr/>
          <a:lstStyle/>
          <a:p>
            <a:r>
              <a:rPr lang="de-DE">
                <a:solidFill>
                  <a:schemeClr val="bg1"/>
                </a:solidFill>
              </a:rPr>
              <a:t>Einführung zur Marsmission</a:t>
            </a:r>
          </a:p>
        </p:txBody>
      </p:sp>
      <p:pic>
        <p:nvPicPr>
          <p:cNvPr id="14" name="Grafik 13" descr="Ein Bild, das Planet, Erde, Kugel, Weltraum enthält.&#10;&#10;Automatisch generierte Beschreibung">
            <a:extLst>
              <a:ext uri="{FF2B5EF4-FFF2-40B4-BE49-F238E27FC236}">
                <a16:creationId xmlns:a16="http://schemas.microsoft.com/office/drawing/2014/main" id="{00F52B07-56F5-B2C6-7DF0-1B931391D6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7140" y="2076563"/>
            <a:ext cx="2815771" cy="2704875"/>
          </a:xfrm>
          <a:prstGeom prst="rect">
            <a:avLst/>
          </a:prstGeom>
        </p:spPr>
      </p:pic>
      <p:pic>
        <p:nvPicPr>
          <p:cNvPr id="16" name="Grafik 15" descr="Ein Bild, das Natur, Astronomisches Objekt, Astronomisches Ereignis, Himmel enthält.&#10;&#10;Automatisch generierte Beschreibung">
            <a:extLst>
              <a:ext uri="{FF2B5EF4-FFF2-40B4-BE49-F238E27FC236}">
                <a16:creationId xmlns:a16="http://schemas.microsoft.com/office/drawing/2014/main" id="{73BE4C47-6A71-79D9-A5BC-C56353ADE8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87972" y="2076562"/>
            <a:ext cx="2365828" cy="2704876"/>
          </a:xfrm>
          <a:prstGeom prst="rect">
            <a:avLst/>
          </a:prstGeom>
        </p:spPr>
      </p:pic>
      <p:sp>
        <p:nvSpPr>
          <p:cNvPr id="17" name="Pfeil: nach links und rechts 16">
            <a:extLst>
              <a:ext uri="{FF2B5EF4-FFF2-40B4-BE49-F238E27FC236}">
                <a16:creationId xmlns:a16="http://schemas.microsoft.com/office/drawing/2014/main" id="{D4722FBE-C8B8-6577-BF5A-0C0FAC639B05}"/>
              </a:ext>
            </a:extLst>
          </p:cNvPr>
          <p:cNvSpPr/>
          <p:nvPr/>
        </p:nvSpPr>
        <p:spPr>
          <a:xfrm>
            <a:off x="4074884" y="3021537"/>
            <a:ext cx="4561115" cy="1016000"/>
          </a:xfrm>
          <a:prstGeom prst="left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DDB410E8-8C2C-1D39-7B9D-E1E2B3313766}"/>
              </a:ext>
            </a:extLst>
          </p:cNvPr>
          <p:cNvSpPr txBox="1"/>
          <p:nvPr/>
        </p:nvSpPr>
        <p:spPr>
          <a:xfrm>
            <a:off x="4671526" y="3307922"/>
            <a:ext cx="3367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/>
              <a:t>22 Minuten 18 Sekunden</a:t>
            </a:r>
          </a:p>
        </p:txBody>
      </p:sp>
      <p:pic>
        <p:nvPicPr>
          <p:cNvPr id="3" name="Grafik 2" descr="Ein Bild, das Astronomisches Objekt, Natur, Planet, Astronomisches Ereignis enthält.&#10;&#10;Automatisch generierte Beschreibung">
            <a:extLst>
              <a:ext uri="{FF2B5EF4-FFF2-40B4-BE49-F238E27FC236}">
                <a16:creationId xmlns:a16="http://schemas.microsoft.com/office/drawing/2014/main" id="{238C2C55-1077-0EC8-9E13-1E0E27B3F6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87972" y="1997755"/>
            <a:ext cx="2815771" cy="2995159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D1F5828-6AE3-085B-173C-602A680CFCBD}"/>
              </a:ext>
            </a:extLst>
          </p:cNvPr>
          <p:cNvSpPr txBox="1"/>
          <p:nvPr/>
        </p:nvSpPr>
        <p:spPr>
          <a:xfrm>
            <a:off x="5340525" y="3778806"/>
            <a:ext cx="2029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solidFill>
                  <a:schemeClr val="bg1"/>
                </a:solidFill>
              </a:rPr>
              <a:t>Bei größter Distanz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02D2A78-D8F7-9436-1EDD-8A7B4BD54C7D}"/>
              </a:ext>
            </a:extLst>
          </p:cNvPr>
          <p:cNvSpPr txBox="1"/>
          <p:nvPr/>
        </p:nvSpPr>
        <p:spPr>
          <a:xfrm>
            <a:off x="5232358" y="2929372"/>
            <a:ext cx="2246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solidFill>
                  <a:schemeClr val="bg1"/>
                </a:solidFill>
              </a:rPr>
              <a:t>Lichtgeschwindigkeit</a:t>
            </a:r>
          </a:p>
        </p:txBody>
      </p:sp>
    </p:spTree>
    <p:extLst>
      <p:ext uri="{BB962C8B-B14F-4D97-AF65-F5344CB8AC3E}">
        <p14:creationId xmlns:p14="http://schemas.microsoft.com/office/powerpoint/2010/main" val="136627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78509BEA-351E-31E4-7C4D-1A7C5A11B08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554BB79-7DD5-72F8-D8F9-ECFF743FE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6096"/>
            <a:ext cx="10515600" cy="1325563"/>
          </a:xfrm>
        </p:spPr>
        <p:txBody>
          <a:bodyPr/>
          <a:lstStyle/>
          <a:p>
            <a:r>
              <a:rPr lang="de-DE">
                <a:solidFill>
                  <a:schemeClr val="bg1"/>
                </a:solidFill>
              </a:rPr>
              <a:t>Einführung zur Marsmission</a:t>
            </a:r>
          </a:p>
        </p:txBody>
      </p:sp>
      <p:pic>
        <p:nvPicPr>
          <p:cNvPr id="14" name="Grafik 13" descr="Ein Bild, das Planet, Erde, Kugel, Weltraum enthält.&#10;&#10;Automatisch generierte Beschreibung">
            <a:extLst>
              <a:ext uri="{FF2B5EF4-FFF2-40B4-BE49-F238E27FC236}">
                <a16:creationId xmlns:a16="http://schemas.microsoft.com/office/drawing/2014/main" id="{00F52B07-56F5-B2C6-7DF0-1B931391D6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7140" y="2076563"/>
            <a:ext cx="2815771" cy="2704875"/>
          </a:xfrm>
          <a:prstGeom prst="rect">
            <a:avLst/>
          </a:prstGeom>
        </p:spPr>
      </p:pic>
      <p:pic>
        <p:nvPicPr>
          <p:cNvPr id="16" name="Grafik 15" descr="Ein Bild, das Natur, Astronomisches Objekt, Astronomisches Ereignis, Himmel enthält.&#10;&#10;Automatisch generierte Beschreibung">
            <a:extLst>
              <a:ext uri="{FF2B5EF4-FFF2-40B4-BE49-F238E27FC236}">
                <a16:creationId xmlns:a16="http://schemas.microsoft.com/office/drawing/2014/main" id="{73BE4C47-6A71-79D9-A5BC-C56353ADE8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87972" y="2076562"/>
            <a:ext cx="2365828" cy="2704876"/>
          </a:xfrm>
          <a:prstGeom prst="rect">
            <a:avLst/>
          </a:prstGeom>
        </p:spPr>
      </p:pic>
      <p:sp>
        <p:nvSpPr>
          <p:cNvPr id="17" name="Pfeil: nach links und rechts 16">
            <a:extLst>
              <a:ext uri="{FF2B5EF4-FFF2-40B4-BE49-F238E27FC236}">
                <a16:creationId xmlns:a16="http://schemas.microsoft.com/office/drawing/2014/main" id="{D4722FBE-C8B8-6577-BF5A-0C0FAC639B05}"/>
              </a:ext>
            </a:extLst>
          </p:cNvPr>
          <p:cNvSpPr/>
          <p:nvPr/>
        </p:nvSpPr>
        <p:spPr>
          <a:xfrm>
            <a:off x="4074884" y="3021537"/>
            <a:ext cx="4561115" cy="1016000"/>
          </a:xfrm>
          <a:prstGeom prst="left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DDB410E8-8C2C-1D39-7B9D-E1E2B3313766}"/>
              </a:ext>
            </a:extLst>
          </p:cNvPr>
          <p:cNvSpPr txBox="1"/>
          <p:nvPr/>
        </p:nvSpPr>
        <p:spPr>
          <a:xfrm>
            <a:off x="4933906" y="3310869"/>
            <a:ext cx="3093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/>
              <a:t>3 Minuten 2 Sekunden</a:t>
            </a:r>
          </a:p>
        </p:txBody>
      </p:sp>
      <p:pic>
        <p:nvPicPr>
          <p:cNvPr id="3" name="Grafik 2" descr="Ein Bild, das Astronomisches Objekt, Natur, Planet, Astronomisches Ereignis enthält.&#10;&#10;Automatisch generierte Beschreibung">
            <a:extLst>
              <a:ext uri="{FF2B5EF4-FFF2-40B4-BE49-F238E27FC236}">
                <a16:creationId xmlns:a16="http://schemas.microsoft.com/office/drawing/2014/main" id="{238C2C55-1077-0EC8-9E13-1E0E27B3F6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87972" y="1997755"/>
            <a:ext cx="2815771" cy="2995159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D1F5828-6AE3-085B-173C-602A680CFCBD}"/>
              </a:ext>
            </a:extLst>
          </p:cNvPr>
          <p:cNvSpPr txBox="1"/>
          <p:nvPr/>
        </p:nvSpPr>
        <p:spPr>
          <a:xfrm>
            <a:off x="5232358" y="3784464"/>
            <a:ext cx="2496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solidFill>
                  <a:schemeClr val="bg1"/>
                </a:solidFill>
              </a:rPr>
              <a:t>Bei geringster Distanz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02D2A78-D8F7-9436-1EDD-8A7B4BD54C7D}"/>
              </a:ext>
            </a:extLst>
          </p:cNvPr>
          <p:cNvSpPr txBox="1"/>
          <p:nvPr/>
        </p:nvSpPr>
        <p:spPr>
          <a:xfrm>
            <a:off x="5232358" y="2929372"/>
            <a:ext cx="2246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solidFill>
                  <a:schemeClr val="bg1"/>
                </a:solidFill>
              </a:rPr>
              <a:t>Lichtgeschwindigkeit</a:t>
            </a:r>
          </a:p>
        </p:txBody>
      </p:sp>
    </p:spTree>
    <p:extLst>
      <p:ext uri="{BB962C8B-B14F-4D97-AF65-F5344CB8AC3E}">
        <p14:creationId xmlns:p14="http://schemas.microsoft.com/office/powerpoint/2010/main" val="99958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78509BEA-351E-31E4-7C4D-1A7C5A11B08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554BB79-7DD5-72F8-D8F9-ECFF743FE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6096"/>
            <a:ext cx="10515600" cy="1325563"/>
          </a:xfrm>
        </p:spPr>
        <p:txBody>
          <a:bodyPr/>
          <a:lstStyle/>
          <a:p>
            <a:r>
              <a:rPr lang="de-DE">
                <a:solidFill>
                  <a:schemeClr val="bg1"/>
                </a:solidFill>
              </a:rPr>
              <a:t>Einführung zur Marsmission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646E5E4-D9D6-A6AD-514F-9F69EFFE159A}"/>
              </a:ext>
            </a:extLst>
          </p:cNvPr>
          <p:cNvSpPr txBox="1"/>
          <p:nvPr/>
        </p:nvSpPr>
        <p:spPr>
          <a:xfrm>
            <a:off x="838200" y="3759200"/>
            <a:ext cx="1027974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>
                <a:solidFill>
                  <a:schemeClr val="bg1"/>
                </a:solidFill>
              </a:rPr>
              <a:t>Geringste Distanz: alle 26 Monate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>
                <a:solidFill>
                  <a:schemeClr val="bg1"/>
                </a:solidFill>
              </a:rPr>
              <a:t>Distanz: 56 – 401 Mio. Kilometer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>
                <a:solidFill>
                  <a:schemeClr val="bg1"/>
                </a:solidFill>
              </a:rPr>
              <a:t>Reisedauer: 6 – 9 Monate -&gt; nach Zeitfenstern planen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de-DE" sz="2800">
                <a:solidFill>
                  <a:schemeClr val="bg1"/>
                </a:solidFill>
              </a:rPr>
              <a:t>Hohmann-Transfer nutzen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de-DE" sz="2800" err="1">
                <a:solidFill>
                  <a:schemeClr val="bg1"/>
                </a:solidFill>
              </a:rPr>
              <a:t>Vasimr</a:t>
            </a:r>
            <a:r>
              <a:rPr lang="de-DE" sz="2800">
                <a:solidFill>
                  <a:schemeClr val="bg1"/>
                </a:solidFill>
              </a:rPr>
              <a:t>-Antrieb: </a:t>
            </a:r>
            <a:r>
              <a:rPr lang="de-DE" sz="2800" b="1">
                <a:solidFill>
                  <a:schemeClr val="bg1"/>
                </a:solidFill>
              </a:rPr>
              <a:t>39 Tage </a:t>
            </a:r>
            <a:r>
              <a:rPr lang="de-DE" sz="2800">
                <a:solidFill>
                  <a:schemeClr val="bg1"/>
                </a:solidFill>
              </a:rPr>
              <a:t>mit einer Geschwindigkeit von </a:t>
            </a:r>
            <a:r>
              <a:rPr lang="de-DE" sz="2800" b="1">
                <a:solidFill>
                  <a:schemeClr val="bg1"/>
                </a:solidFill>
              </a:rPr>
              <a:t>50 km/s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de-DE" sz="2800" b="1">
              <a:solidFill>
                <a:schemeClr val="bg1"/>
              </a:solidFill>
            </a:endParaRPr>
          </a:p>
        </p:txBody>
      </p:sp>
      <p:pic>
        <p:nvPicPr>
          <p:cNvPr id="3" name="Grafik 2" descr="Ein Bild, das Planet, Erde, Kugel, Weltraum enthält.&#10;&#10;Automatisch generierte Beschreibung">
            <a:extLst>
              <a:ext uri="{FF2B5EF4-FFF2-40B4-BE49-F238E27FC236}">
                <a16:creationId xmlns:a16="http://schemas.microsoft.com/office/drawing/2014/main" id="{8E3910C7-DDBB-E9A0-3BDA-A77D43E6E2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4862" y="1438486"/>
            <a:ext cx="2213023" cy="2125866"/>
          </a:xfrm>
          <a:prstGeom prst="rect">
            <a:avLst/>
          </a:prstGeom>
        </p:spPr>
      </p:pic>
      <p:sp>
        <p:nvSpPr>
          <p:cNvPr id="5" name="Pfeil: nach links und rechts 4">
            <a:extLst>
              <a:ext uri="{FF2B5EF4-FFF2-40B4-BE49-F238E27FC236}">
                <a16:creationId xmlns:a16="http://schemas.microsoft.com/office/drawing/2014/main" id="{F1C93C4B-2449-EC2E-C89C-0BF8436CD09F}"/>
              </a:ext>
            </a:extLst>
          </p:cNvPr>
          <p:cNvSpPr/>
          <p:nvPr/>
        </p:nvSpPr>
        <p:spPr>
          <a:xfrm>
            <a:off x="4267200" y="2027624"/>
            <a:ext cx="4196521" cy="831334"/>
          </a:xfrm>
          <a:prstGeom prst="left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A32A2E4-7752-B1BB-16EE-E30880082234}"/>
              </a:ext>
            </a:extLst>
          </p:cNvPr>
          <p:cNvSpPr txBox="1"/>
          <p:nvPr/>
        </p:nvSpPr>
        <p:spPr>
          <a:xfrm>
            <a:off x="4809260" y="2208376"/>
            <a:ext cx="3026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/>
              <a:t>3 Minuten 2 Sekunden</a:t>
            </a:r>
          </a:p>
        </p:txBody>
      </p:sp>
      <p:pic>
        <p:nvPicPr>
          <p:cNvPr id="7" name="Grafik 6" descr="Ein Bild, das Astronomisches Objekt, Natur, Planet, Astronomisches Ereignis enthält.&#10;&#10;Automatisch generierte Beschreibung">
            <a:extLst>
              <a:ext uri="{FF2B5EF4-FFF2-40B4-BE49-F238E27FC236}">
                <a16:creationId xmlns:a16="http://schemas.microsoft.com/office/drawing/2014/main" id="{B8F99955-6440-B719-842E-4530075BEF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8442" y="1324414"/>
            <a:ext cx="2213023" cy="2354011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A977F6E9-6F16-F47C-C6F1-082BD17E600F}"/>
              </a:ext>
            </a:extLst>
          </p:cNvPr>
          <p:cNvSpPr txBox="1"/>
          <p:nvPr/>
        </p:nvSpPr>
        <p:spPr>
          <a:xfrm>
            <a:off x="5222737" y="2646027"/>
            <a:ext cx="2496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solidFill>
                  <a:schemeClr val="bg1"/>
                </a:solidFill>
              </a:rPr>
              <a:t>Bei geringster Distanz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B4761EC-6741-6059-F6D3-4FB2E0223C57}"/>
              </a:ext>
            </a:extLst>
          </p:cNvPr>
          <p:cNvSpPr txBox="1"/>
          <p:nvPr/>
        </p:nvSpPr>
        <p:spPr>
          <a:xfrm>
            <a:off x="5199568" y="1902186"/>
            <a:ext cx="2246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solidFill>
                  <a:schemeClr val="bg1"/>
                </a:solidFill>
              </a:rPr>
              <a:t>Lichtgeschwindigkeit</a:t>
            </a:r>
          </a:p>
        </p:txBody>
      </p:sp>
    </p:spTree>
    <p:extLst>
      <p:ext uri="{BB962C8B-B14F-4D97-AF65-F5344CB8AC3E}">
        <p14:creationId xmlns:p14="http://schemas.microsoft.com/office/powerpoint/2010/main" val="1910236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29A9A595-5E7E-1142-F984-1DA2C637CE8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B7C402F-7536-45F2-EB66-0C969D175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>
                <a:solidFill>
                  <a:schemeClr val="bg1"/>
                </a:solidFill>
              </a:rPr>
              <a:t>Aufgaben der Teams bei der Marsmission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A3FD1D8-11AF-465C-4EB7-D73F85A6FFA6}"/>
              </a:ext>
            </a:extLst>
          </p:cNvPr>
          <p:cNvSpPr txBox="1"/>
          <p:nvPr/>
        </p:nvSpPr>
        <p:spPr>
          <a:xfrm>
            <a:off x="9826654" y="2099102"/>
            <a:ext cx="2159825" cy="64633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3600">
                <a:solidFill>
                  <a:srgbClr val="FFFF00"/>
                </a:solidFill>
              </a:rPr>
              <a:t>Gold Team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F0DDAB9-C2B8-75C9-2A38-1294D67695A5}"/>
              </a:ext>
            </a:extLst>
          </p:cNvPr>
          <p:cNvSpPr txBox="1"/>
          <p:nvPr/>
        </p:nvSpPr>
        <p:spPr>
          <a:xfrm>
            <a:off x="292098" y="4119033"/>
            <a:ext cx="2815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>
                <a:solidFill>
                  <a:srgbClr val="0070C0"/>
                </a:solidFill>
              </a:rPr>
              <a:t>Mars Exploration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32F5C2E-0892-3FE9-3DE8-46C06A7C51AE}"/>
              </a:ext>
            </a:extLst>
          </p:cNvPr>
          <p:cNvSpPr txBox="1"/>
          <p:nvPr/>
        </p:nvSpPr>
        <p:spPr>
          <a:xfrm>
            <a:off x="2200730" y="3379635"/>
            <a:ext cx="2670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>
                <a:solidFill>
                  <a:srgbClr val="00B050"/>
                </a:solidFill>
              </a:rPr>
              <a:t>Mars Habitation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19CCC79-7A90-5218-06BC-D5C3E9FBFA20}"/>
              </a:ext>
            </a:extLst>
          </p:cNvPr>
          <p:cNvSpPr txBox="1"/>
          <p:nvPr/>
        </p:nvSpPr>
        <p:spPr>
          <a:xfrm>
            <a:off x="3840843" y="5145044"/>
            <a:ext cx="4325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>
                <a:solidFill>
                  <a:schemeClr val="accent2">
                    <a:lumMod val="75000"/>
                  </a:schemeClr>
                </a:solidFill>
              </a:rPr>
              <a:t>Mars Operation &amp; </a:t>
            </a:r>
            <a:r>
              <a:rPr lang="de-DE" sz="2800" err="1">
                <a:solidFill>
                  <a:schemeClr val="accent2">
                    <a:lumMod val="75000"/>
                  </a:schemeClr>
                </a:solidFill>
              </a:rPr>
              <a:t>Logistics</a:t>
            </a:r>
            <a:endParaRPr lang="de-DE" sz="280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9191FF5-4A11-3177-A9C0-B6AC00C40D2E}"/>
              </a:ext>
            </a:extLst>
          </p:cNvPr>
          <p:cNvSpPr txBox="1"/>
          <p:nvPr/>
        </p:nvSpPr>
        <p:spPr>
          <a:xfrm>
            <a:off x="7456716" y="4375301"/>
            <a:ext cx="2374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>
                <a:solidFill>
                  <a:srgbClr val="C00000"/>
                </a:solidFill>
              </a:rPr>
              <a:t>Mars Transit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546A76C-8E98-3EE5-809F-3592D76BEF56}"/>
              </a:ext>
            </a:extLst>
          </p:cNvPr>
          <p:cNvSpPr txBox="1"/>
          <p:nvPr/>
        </p:nvSpPr>
        <p:spPr>
          <a:xfrm>
            <a:off x="9329059" y="5668264"/>
            <a:ext cx="2670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>
                <a:solidFill>
                  <a:schemeClr val="accent4">
                    <a:lumMod val="75000"/>
                  </a:schemeClr>
                </a:solidFill>
              </a:rPr>
              <a:t>Mission Control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E23AE46E-2CA8-4F46-EAFC-8F0255C821BE}"/>
              </a:ext>
            </a:extLst>
          </p:cNvPr>
          <p:cNvSpPr txBox="1"/>
          <p:nvPr/>
        </p:nvSpPr>
        <p:spPr>
          <a:xfrm>
            <a:off x="245384" y="2103095"/>
            <a:ext cx="2264227" cy="6463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3600">
                <a:solidFill>
                  <a:schemeClr val="accent5">
                    <a:lumMod val="60000"/>
                    <a:lumOff val="40000"/>
                  </a:schemeClr>
                </a:solidFill>
              </a:rPr>
              <a:t>Blue Team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E88151B8-5C68-E196-77DD-076C4C946500}"/>
              </a:ext>
            </a:extLst>
          </p:cNvPr>
          <p:cNvSpPr txBox="1"/>
          <p:nvPr/>
        </p:nvSpPr>
        <p:spPr>
          <a:xfrm>
            <a:off x="2517301" y="2103094"/>
            <a:ext cx="2421621" cy="64633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3600">
                <a:solidFill>
                  <a:srgbClr val="92D050"/>
                </a:solidFill>
              </a:rPr>
              <a:t>Green Team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2FBDABCF-C8CE-1267-3023-744F50BC88C8}"/>
              </a:ext>
            </a:extLst>
          </p:cNvPr>
          <p:cNvSpPr txBox="1"/>
          <p:nvPr/>
        </p:nvSpPr>
        <p:spPr>
          <a:xfrm>
            <a:off x="4957875" y="2103094"/>
            <a:ext cx="2785320" cy="64633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3600" err="1">
                <a:solidFill>
                  <a:schemeClr val="accent2">
                    <a:lumMod val="50000"/>
                  </a:schemeClr>
                </a:solidFill>
              </a:rPr>
              <a:t>Maroon</a:t>
            </a:r>
            <a:r>
              <a:rPr lang="de-DE" sz="3600">
                <a:solidFill>
                  <a:schemeClr val="accent2">
                    <a:lumMod val="50000"/>
                  </a:schemeClr>
                </a:solidFill>
              </a:rPr>
              <a:t> Team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91C95594-2F8E-50EB-5BE4-D5AE2A75E81A}"/>
              </a:ext>
            </a:extLst>
          </p:cNvPr>
          <p:cNvSpPr txBox="1"/>
          <p:nvPr/>
        </p:nvSpPr>
        <p:spPr>
          <a:xfrm>
            <a:off x="7757357" y="2103094"/>
            <a:ext cx="2058762" cy="64633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3600" err="1">
                <a:solidFill>
                  <a:srgbClr val="FF0000"/>
                </a:solidFill>
              </a:rPr>
              <a:t>Red</a:t>
            </a:r>
            <a:r>
              <a:rPr lang="de-DE" sz="3600">
                <a:solidFill>
                  <a:srgbClr val="FF0000"/>
                </a:solidFill>
              </a:rPr>
              <a:t> Team</a:t>
            </a:r>
          </a:p>
        </p:txBody>
      </p:sp>
    </p:spTree>
    <p:extLst>
      <p:ext uri="{BB962C8B-B14F-4D97-AF65-F5344CB8AC3E}">
        <p14:creationId xmlns:p14="http://schemas.microsoft.com/office/powerpoint/2010/main" val="40969825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778</Words>
  <Application>Microsoft Office PowerPoint</Application>
  <PresentationFormat>Breitbild</PresentationFormat>
  <Paragraphs>232</Paragraphs>
  <Slides>50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50</vt:i4>
      </vt:variant>
    </vt:vector>
  </HeadingPairs>
  <TitlesOfParts>
    <vt:vector size="55" baseType="lpstr">
      <vt:lpstr>Meiryo</vt:lpstr>
      <vt:lpstr>Arial</vt:lpstr>
      <vt:lpstr>Calibri</vt:lpstr>
      <vt:lpstr>Calibri Light</vt:lpstr>
      <vt:lpstr>Office</vt:lpstr>
      <vt:lpstr>UNITED SPACE SCHOOL 2023</vt:lpstr>
      <vt:lpstr>Gliederung</vt:lpstr>
      <vt:lpstr>FISE &amp; USS 2023</vt:lpstr>
      <vt:lpstr>FISE &amp; USS 2023</vt:lpstr>
      <vt:lpstr>Einführung zur Marsmission</vt:lpstr>
      <vt:lpstr>Einführung zur Marsmission</vt:lpstr>
      <vt:lpstr>Einführung zur Marsmission</vt:lpstr>
      <vt:lpstr>Einführung zur Marsmission</vt:lpstr>
      <vt:lpstr>Aufgaben der Teams bei der Marsmission</vt:lpstr>
      <vt:lpstr>Aufgaben der Teams bei der Marsmission</vt:lpstr>
      <vt:lpstr>PowerPoint-Präsentation</vt:lpstr>
      <vt:lpstr>Green Team</vt:lpstr>
      <vt:lpstr>Green Team</vt:lpstr>
      <vt:lpstr>Meine Erlebnisse bei der NASA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Simulation einer Mond- und Marsmission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Teilnahme</vt:lpstr>
      <vt:lpstr>Teilnahme - mein Aufsatz</vt:lpstr>
      <vt:lpstr>VIELEN DANK an…</vt:lpstr>
      <vt:lpstr>VIELEN DANK FÜR IHRE UND EURE AUFMERSAMKEIT!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UNITED SPACE SCHOOL 2023</dc:title>
  <dc:creator>Catalina Walde</dc:creator>
  <cp:lastModifiedBy>Catalina Walde</cp:lastModifiedBy>
  <cp:revision>4</cp:revision>
  <dcterms:created xsi:type="dcterms:W3CDTF">2023-10-14T15:00:39Z</dcterms:created>
  <dcterms:modified xsi:type="dcterms:W3CDTF">2024-05-06T19:33:17Z</dcterms:modified>
</cp:coreProperties>
</file>